
<file path=[Content_Types].xml><?xml version="1.0" encoding="utf-8"?>
<Types xmlns="http://schemas.openxmlformats.org/package/2006/content-types">
  <Override PartName="/ppt/notesSlides/notesSlide24.xml" ContentType="application/vnd.openxmlformats-officedocument.presentationml.notesSlide+xml"/>
  <Default Extension="rels" ContentType="application/vnd.openxmlformats-package.relationships+xml"/>
  <Override PartName="/ppt/slides/slide14.xml" ContentType="application/vnd.openxmlformats-officedocument.presentationml.slide+xml"/>
  <Override PartName="/ppt/notesSlides/notesSlide16.xml" ContentType="application/vnd.openxmlformats-officedocument.presentationml.notesSlide+xml"/>
  <Default Extension="xml" ContentType="application/xml"/>
  <Override PartName="/ppt/tableStyles.xml" ContentType="application/vnd.openxmlformats-officedocument.presentationml.tableStyles+xml"/>
  <Override PartName="/ppt/notesSlides/notesSlide31.xml" ContentType="application/vnd.openxmlformats-officedocument.presentationml.notesSlide+xml"/>
  <Override PartName="/ppt/notesSlides/notesSlide1.xml" ContentType="application/vnd.openxmlformats-officedocument.presentationml.notesSlide+xml"/>
  <Override PartName="/ppt/slides/slide28.xml" ContentType="application/vnd.openxmlformats-officedocument.presentationml.slide+xml"/>
  <Override PartName="/customXml/itemProps1.xml" ContentType="application/vnd.openxmlformats-officedocument.customXmlProperties+xml"/>
  <Override PartName="/ppt/slides/slide21.xml" ContentType="application/vnd.openxmlformats-officedocument.presentationml.slide+xml"/>
  <Override PartName="/ppt/notesSlides/notesSlide23.xml" ContentType="application/vnd.openxmlformats-officedocument.presentationml.notesSlide+xml"/>
  <Override PartName="/ppt/slides/slide5.xml" ContentType="application/vnd.openxmlformats-officedocument.presentationml.slide+xml"/>
  <Override PartName="/ppt/tags/tag4.xml" ContentType="application/vnd.openxmlformats-officedocument.presentationml.tags+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slides/slide30.xml" ContentType="application/vnd.openxmlformats-officedocument.presentationml.slide+xml"/>
  <Override PartName="/docProps/custom.xml" ContentType="application/vnd.openxmlformats-officedocument.custom-properties+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Override PartName="/ppt/notesSlides/notesSlide30.xml" ContentType="application/vnd.openxmlformats-officedocument.presentationml.notesSlide+xml"/>
  <Override PartName="/ppt/slides/slide27.xml" ContentType="application/vnd.openxmlformats-officedocument.presentationml.slide+xml"/>
  <Override PartName="/ppt/notesSlides/notesSlide29.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tags/tag3.xml" ContentType="application/vnd.openxmlformats-officedocument.presentationml.tags+xml"/>
  <Override PartName="/ppt/slides/slide4.xml" ContentType="application/vnd.openxmlformats-officedocument.presentationml.slide+xml"/>
  <Override PartName="/ppt/slides/slide19.xml" ContentType="application/vnd.openxmlformats-officedocument.presentationml.slide+xml"/>
  <Override PartName="/ppt/notesSlides/notesSlide8.xml" ContentType="application/vnd.openxmlformats-officedocument.presentationml.notesSlide+xml"/>
  <Default Extension="png" ContentType="image/png"/>
  <Override PartName="/ppt/slideLayouts/slideLayout4.xml" ContentType="application/vnd.openxmlformats-officedocument.presentationml.slideLayout+xml"/>
  <Override PartName="/ppt/slides/slide12.xml" ContentType="application/vnd.openxmlformats-officedocument.presentationml.slide+xml"/>
  <Override PartName="/ppt/notesSlides/notesSlide14.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slides/slide26.xml" ContentType="application/vnd.openxmlformats-officedocument.presentationml.slide+xml"/>
  <Override PartName="/ppt/notesSlides/notesSlide28.xml" ContentType="application/vnd.openxmlformats-officedocument.presentationml.notesSlide+xml"/>
  <Override PartName="/ppt/notesSlides/notesSlide21.xml" ContentType="application/vnd.openxmlformats-officedocument.presentationml.notesSlide+xml"/>
  <Override PartName="/ppt/tags/tag2.xml" ContentType="application/vnd.openxmlformats-officedocument.presentationml.tags+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5.xml" ContentType="application/vnd.openxmlformats-officedocument.presentationml.notesSlide+xml"/>
  <Override PartName="/ppt/slides/slide25.xml" ContentType="application/vnd.openxmlformats-officedocument.presentationml.slide+xml"/>
  <Override PartName="/ppt/notesSlides/notesSlide27.xml" ContentType="application/vnd.openxmlformats-officedocument.presentationml.notesSlide+xml"/>
  <Override PartName="/ppt/slides/slide9.xml" ContentType="application/vnd.openxmlformats-officedocument.presentationml.slide+xml"/>
  <Override PartName="/ppt/tags/tag8.xml" ContentType="application/vnd.openxmlformats-officedocument.presentationml.tags+xml"/>
  <Override PartName="/ppt/slideLayouts/slideLayout9.xml" ContentType="application/vnd.openxmlformats-officedocument.presentationml.slideLayout+xml"/>
  <Override PartName="/ppt/slides/slide34.xml" ContentType="application/vnd.openxmlformats-officedocument.presentationml.slide+xml"/>
  <Override PartName="/ppt/notesSlides/notesSlide20.xml" ContentType="application/vnd.openxmlformats-officedocument.presentationml.notesSlide+xml"/>
  <Override PartName="/ppt/tags/tag1.xml" ContentType="application/vnd.openxmlformats-officedocument.presentationml.tags+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notesSlides/notesSlide19.xml" ContentType="application/vnd.openxmlformats-officedocument.presentationml.notesSlide+xml"/>
  <Override PartName="/ppt/slides/slide10.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notesSlides/notesSlide4.xml" ContentType="application/vnd.openxmlformats-officedocument.presentationml.notesSlide+xml"/>
  <Override PartName="/ppt/slides/slide24.xml" ContentType="application/vnd.openxmlformats-officedocument.presentationml.slide+xml"/>
  <Override PartName="/ppt/notesSlides/notesSlide10.xml" ContentType="application/vnd.openxmlformats-officedocument.presentationml.notesSlide+xml"/>
  <Override PartName="/ppt/notesSlides/notesSlide26.xml" ContentType="application/vnd.openxmlformats-officedocument.presentationml.notesSlide+xml"/>
  <Override PartName="/ppt/tags/tag7.xml" ContentType="application/vnd.openxmlformats-officedocument.presentationml.tags+xml"/>
  <Override PartName="/ppt/slides/slide8.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notesSlides/notesSlide18.xml" ContentType="application/vnd.openxmlformats-officedocument.presentationml.notesSlide+xml"/>
  <Default Extension="jpeg" ContentType="image/jpeg"/>
  <Override PartName="/ppt/commentAuthors.xml" ContentType="application/vnd.openxmlformats-officedocument.presentationml.commentAuthors+xml"/>
  <Override PartName="/ppt/viewProps.xml" ContentType="application/vnd.openxmlformats-officedocument.presentationml.viewProps+xml"/>
  <Override PartName="/ppt/notesSlides/notesSlide11.xml" ContentType="application/vnd.openxmlformats-officedocument.presentationml.notesSlide+xml"/>
  <Override PartName="/ppt/notesSlides/notesSlide33.xml" ContentType="application/vnd.openxmlformats-officedocument.presentationml.notesSlide+xml"/>
  <Override PartName="/ppt/notesSlides/notesSlide3.xml" ContentType="application/vnd.openxmlformats-officedocument.presentationml.notesSlide+xml"/>
  <Override PartName="/ppt/theme/theme2.xml" ContentType="application/vnd.openxmlformats-officedocument.theme+xml"/>
  <Override PartName="/customXml/itemProps3.xml" ContentType="application/vnd.openxmlformats-officedocument.customXmlProperties+xml"/>
  <Override PartName="/ppt/slides/slide23.xml" ContentType="application/vnd.openxmlformats-officedocument.presentationml.slide+xml"/>
  <Override PartName="/ppt/notesSlides/notesSlide25.xml" ContentType="application/vnd.openxmlformats-officedocument.presentationml.notesSlide+xml"/>
  <Override PartName="/ppt/tags/tag6.xml" ContentType="application/vnd.openxmlformats-officedocument.presentationml.tags+xml"/>
  <Override PartName="/ppt/slides/slide7.xml" ContentType="application/vnd.openxmlformats-officedocument.presentationml.slide+xml"/>
  <Override PartName="/ppt/slideLayouts/slideLayout7.xml" ContentType="application/vnd.openxmlformats-officedocument.presentationml.slideLayout+xml"/>
  <Override PartName="/ppt/slides/slide32.xml" ContentType="application/vnd.openxmlformats-officedocument.presentationml.slide+xml"/>
  <Override PartName="/ppt/notesMasters/notesMaster1.xml" ContentType="application/vnd.openxmlformats-officedocument.presentationml.notesMaster+xml"/>
  <Override PartName="/ppt/slides/slide15.xml" ContentType="application/vnd.openxmlformats-officedocument.presentationml.slide+xml"/>
  <Override PartName="/ppt/notesSlides/notesSlide17.xml" ContentType="application/vnd.openxmlformats-officedocument.presentationml.notesSlide+xml"/>
  <Override PartName="/ppt/notesSlides/notesSlide32.xml" ContentType="application/vnd.openxmlformats-officedocument.presentationml.notesSlide+xml"/>
  <Override PartName="/ppt/notesSlides/notesSlide2.xml" ContentType="application/vnd.openxmlformats-officedocument.presentationml.notesSlide+xml"/>
  <Override PartName="/ppt/slides/slide29.xml" ContentType="application/vnd.openxmlformats-officedocument.presentationml.slide+xml"/>
  <Override PartName="/ppt/theme/theme1.xml" ContentType="application/vnd.openxmlformats-officedocument.theme+xml"/>
  <Override PartName="/customXml/itemProps2.xml" ContentType="application/vnd.openxmlformats-officedocument.customXmlProperties+xml"/>
  <Override PartName="/ppt/slides/slide22.xml" ContentType="application/vnd.openxmlformats-officedocument.presentationml.slide+xml"/>
  <Override PartName="/ppt/presentation.xml" ContentType="application/vnd.openxmlformats-officedocument.presentationml.presentation.main+xml"/>
  <Override PartName="/ppt/slideLayouts/slideLayout10.xml" ContentType="application/vnd.openxmlformats-officedocument.presentationml.slideLayout+xml"/>
  <Override PartName="/ppt/tags/tag5.xml" ContentType="application/vnd.openxmlformats-officedocument.presentationml.tags+xml"/>
  <Override PartName="/ppt/slides/slide6.xml" ContentType="application/vnd.openxmlformats-officedocument.presentationml.slide+xml"/>
  <Override PartName="/ppt/slideLayouts/slideLayout6.xml" ContentType="application/vnd.openxmlformats-officedocument.presentationml.slideLayout+xml"/>
  <Override PartName="/ppt/slides/slide31.xml" ContentType="application/vnd.openxmlformats-officedocument.presentationml.slide+xml"/>
  <Default Extension="bin" ContentType="application/vnd.openxmlformats-officedocument.presentationml.printerSettings"/>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p:sldMasterIdLst>
    <p:sldMasterId id="2147483679" r:id="rId4"/>
  </p:sldMasterIdLst>
  <p:notesMasterIdLst>
    <p:notesMasterId r:id="rId39"/>
  </p:notesMasterIdLst>
  <p:sldIdLst>
    <p:sldId id="556" r:id="rId5"/>
    <p:sldId id="1093" r:id="rId6"/>
    <p:sldId id="1113" r:id="rId7"/>
    <p:sldId id="1108" r:id="rId8"/>
    <p:sldId id="1116" r:id="rId9"/>
    <p:sldId id="563" r:id="rId10"/>
    <p:sldId id="577" r:id="rId11"/>
    <p:sldId id="1000" r:id="rId12"/>
    <p:sldId id="307" r:id="rId13"/>
    <p:sldId id="995" r:id="rId14"/>
    <p:sldId id="994" r:id="rId15"/>
    <p:sldId id="1004" r:id="rId16"/>
    <p:sldId id="993" r:id="rId17"/>
    <p:sldId id="566" r:id="rId18"/>
    <p:sldId id="1005" r:id="rId19"/>
    <p:sldId id="965" r:id="rId20"/>
    <p:sldId id="962" r:id="rId21"/>
    <p:sldId id="997" r:id="rId22"/>
    <p:sldId id="1117" r:id="rId23"/>
    <p:sldId id="963" r:id="rId24"/>
    <p:sldId id="572" r:id="rId25"/>
    <p:sldId id="998" r:id="rId26"/>
    <p:sldId id="1115" r:id="rId27"/>
    <p:sldId id="999" r:id="rId28"/>
    <p:sldId id="569" r:id="rId29"/>
    <p:sldId id="1068" r:id="rId30"/>
    <p:sldId id="1105" r:id="rId31"/>
    <p:sldId id="1106" r:id="rId32"/>
    <p:sldId id="1114" r:id="rId33"/>
    <p:sldId id="296" r:id="rId34"/>
    <p:sldId id="1107" r:id="rId35"/>
    <p:sldId id="1057" r:id="rId36"/>
    <p:sldId id="820" r:id="rId37"/>
    <p:sldId id="1086" r:id="rId38"/>
  </p:sldIdLst>
  <p:sldSz cx="12192000" cy="6858000"/>
  <p:notesSz cx="6858000" cy="1933575"/>
  <p:custDataLst>
    <p:tags r:id="rId4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p="http://schemas.openxmlformats.org/presentationml/2006/main" xmlns:r="http://schemas.openxmlformats.org/officeDocument/2006/relationships" xmlns:a="http://schemas.openxmlformats.org/drawingml/2006/main" xmlns=""/>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mAuthor id="1" name="Fisher, Martina@DOC" initials="FM" lastIdx="79" clrIdx="0">
    <p:extLst>
      <p:ext uri="{19B8F6BF-5375-455C-9EA6-DF929625EA0E}">
        <p15:presenceInfo xmlns:p15="http://schemas.microsoft.com/office/powerpoint/2012/main" xmlns:p="http://schemas.openxmlformats.org/presentationml/2006/main" xmlns:r="http://schemas.openxmlformats.org/officeDocument/2006/relationships" xmlns:a="http://schemas.openxmlformats.org/drawingml/2006/main" xmlns="" userId="S-1-5-21-2028227620-1028223836-1291082073-30556" providerId="AD"/>
      </p:ext>
    </p:extLst>
  </p:cmAuthor>
  <p:cmAuthor id="2" name="Yvonne Hollingsworth" initials="YH" lastIdx="1" clrIdx="1">
    <p:extLst>
      <p:ext uri="{19B8F6BF-5375-455C-9EA6-DF929625EA0E}">
        <p15:presenceInfo xmlns:p15="http://schemas.microsoft.com/office/powerpoint/2012/main" xmlns:p="http://schemas.openxmlformats.org/presentationml/2006/main" xmlns:r="http://schemas.openxmlformats.org/officeDocument/2006/relationships" xmlns:a="http://schemas.openxmlformats.org/drawingml/2006/main" xmlns="" userId="S::yhollingsworth@csac.ca.gov::82eebfee-64dd-4b02-bca1-cee514380218" providerId="AD"/>
      </p:ext>
    </p:extLst>
  </p:cmAuthor>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prstClr val="red"/>
    </p:penClr>
    <p:extLst>
      <p:ext uri="{EC167BDD-8182-4AB7-AECC-EB403E3ABB37}">
        <p14:laserClr xmlns:p14="http://schemas.microsoft.com/office/powerpoint/2010/main" xmlns:p="http://schemas.openxmlformats.org/presentationml/2006/main" xmlns:r="http://schemas.openxmlformats.org/officeDocument/2006/relationships" xmlns:a="http://schemas.openxmlformats.org/drawingml/2006/main" xmlns="">
          <a:srgbClr val="FF0000"/>
        </p14:laserClr>
      </p:ext>
      <p:ext uri="{2FDB2607-1784-4EEB-B798-7EB5836EED8A}">
        <p14:showMediaCtrls xmlns:p14="http://schemas.microsoft.com/office/powerpoint/2010/main" xmlns:p="http://schemas.openxmlformats.org/presentationml/2006/main" xmlns:r="http://schemas.openxmlformats.org/officeDocument/2006/relationships" xmlns:a="http://schemas.openxmlformats.org/drawingml/2006/main" xmlns="" val="1"/>
      </p:ext>
    </p:extLst>
  </p:showPr>
  <p:clrMru>
    <a:srgbClr val="0E2A8B"/>
    <a:srgbClr val="0000FF"/>
    <a:srgbClr val="103258"/>
    <a:srgbClr val="CCDAF6"/>
    <a:srgbClr val="9CB7ED"/>
    <a:srgbClr val="FFFFFF"/>
    <a:srgbClr val="F4D50B"/>
    <a:srgbClr val="0000CC"/>
    <a:srgbClr val="FFCC66"/>
    <a:srgbClr val="0099FF"/>
  </p:clrMru>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32767"/>
    </p:ext>
    <p:ext uri="{FD5EFAAD-0ECE-453E-9831-46B23BE46B34}">
      <p15:chartTrackingRefBased xmlns:p15="http://schemas.microsoft.com/office/powerpoint/2012/main" xmlns:p="http://schemas.openxmlformats.org/presentationml/2006/main" xmlns:r="http://schemas.openxmlformats.org/officeDocument/2006/relationships" xmlns:a="http://schemas.openxmlformats.org/drawingml/2006/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7132" autoAdjust="0"/>
    <p:restoredTop sz="84416" autoAdjust="0"/>
  </p:normalViewPr>
  <p:slideViewPr>
    <p:cSldViewPr snapToGrid="0">
      <p:cViewPr varScale="1">
        <p:scale>
          <a:sx n="115" d="100"/>
          <a:sy n="115" d="100"/>
        </p:scale>
        <p:origin x="-848" y="-96"/>
      </p:cViewPr>
      <p:guideLst>
        <p:guide orient="horz" pos="2160"/>
        <p:guide pos="3840"/>
      </p:guideLst>
    </p:cSldViewPr>
  </p:slideViewPr>
  <p:notesTextViewPr>
    <p:cViewPr>
      <p:scale>
        <a:sx n="150" d="100"/>
        <a:sy n="150" d="100"/>
      </p:scale>
      <p:origin x="0" y="0"/>
    </p:cViewPr>
  </p:notesTextViewPr>
  <p:sorterViewPr>
    <p:cViewPr>
      <p:scale>
        <a:sx n="100" d="100"/>
        <a:sy n="100" d="100"/>
      </p:scale>
      <p:origin x="0" y="-13632"/>
    </p:cViewPr>
  </p:sorterViewPr>
  <p:gridSpacing cx="78028800" cy="78028800"/>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9" Type="http://schemas.openxmlformats.org/officeDocument/2006/relationships/slide" Target="slides/slide5.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notesMaster" Target="notesMasters/notesMaster1.xml"/><Relationship Id="rId40" Type="http://schemas.openxmlformats.org/officeDocument/2006/relationships/printerSettings" Target="printerSettings/printerSettings1.bin"/><Relationship Id="rId41" Type="http://schemas.openxmlformats.org/officeDocument/2006/relationships/tags" Target="tags/tag1.xml"/><Relationship Id="rId42" Type="http://schemas.openxmlformats.org/officeDocument/2006/relationships/commentAuthors" Target="commentAuthors.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498E342-CD76-4B6F-8408-82ED848C419F}" type="datetimeFigureOut">
              <a:rPr lang="en-US" smtClean="0"/>
              <a:pPr/>
              <a:t>10/15/20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9CD9C56-3832-47EF-BC01-B2AB74A10FFB}"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76892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 Id="rId3" Type="http://schemas.openxmlformats.org/officeDocument/2006/relationships/hyperlink" Target="http://leginfo.legislature.ca.gov/faces/billTextClient.xhtml?bill_id=201920200SB354"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 Id="rId3" Type="http://schemas.openxmlformats.org/officeDocument/2006/relationships/hyperlink" Target="http://www.csac.ca.gov/pod/subscribe-list-serv"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 Id="rId3" Type="http://schemas.openxmlformats.org/officeDocument/2006/relationships/hyperlink" Target="https://www.cash4college.csac.ca.gov/Organization/CCFC_CreateOrganization"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B9CD9C56-3832-47EF-BC01-B2AB74A10FFB}" type="slidenum">
              <a:rPr lang="en-US" smtClean="0"/>
              <a:pPr/>
              <a:t>1</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58672374"/>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hope that you find this webinar helpful, and that attendees will employ these practices when working with the Transfer Entitlement program.</a:t>
            </a:r>
          </a:p>
        </p:txBody>
      </p:sp>
      <p:sp>
        <p:nvSpPr>
          <p:cNvPr id="4" name="Slide Number Placeholder 3"/>
          <p:cNvSpPr>
            <a:spLocks noGrp="1"/>
          </p:cNvSpPr>
          <p:nvPr>
            <p:ph type="sldNum" sz="quarter" idx="5"/>
          </p:nvPr>
        </p:nvSpPr>
        <p:spPr/>
        <p:txBody>
          <a:bodyPr/>
          <a:lstStyle/>
          <a:p>
            <a:fld id="{84CA4452-60FD-4ED0-AFD5-FB744674A7A3}" type="slidenum">
              <a:rPr lang="en-US" smtClean="0"/>
              <a:pPr/>
              <a:t>2</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6914535"/>
      </p:ext>
    </p:extLst>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mn-lt"/>
              </a:rPr>
              <a:t>Phones are muted in order to eliminate background noise.</a:t>
            </a:r>
          </a:p>
          <a:p>
            <a:endParaRPr lang="en-US" sz="1200" baseline="0" dirty="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baseline="0" dirty="0">
                <a:latin typeface="+mn-lt"/>
              </a:rPr>
              <a:t>(CLICK) </a:t>
            </a:r>
            <a:r>
              <a:rPr lang="en-US" sz="1200" baseline="0" dirty="0">
                <a:latin typeface="+mn-lt"/>
              </a:rPr>
              <a:t>If you have questions, please open the Chat pod on the right hand side of the screen to type your questions ”to everyone”.  I have staff online with me to answer your questions in real-time, throughout the presentation. </a:t>
            </a:r>
            <a:r>
              <a:rPr lang="en-US" baseline="0" dirty="0"/>
              <a:t>A PDF version of this PowerPoint can also be downloaded from the “Files” pod in the chat window.</a:t>
            </a:r>
            <a:endParaRPr lang="en-US" dirty="0"/>
          </a:p>
          <a:p>
            <a:endParaRPr lang="en-US" dirty="0"/>
          </a:p>
          <a:p>
            <a:r>
              <a:rPr lang="en-US" sz="1200" b="1" baseline="0" dirty="0">
                <a:latin typeface="+mn-lt"/>
              </a:rPr>
              <a:t>(CLICK) </a:t>
            </a:r>
            <a:r>
              <a:rPr lang="en-US" sz="1200" b="0" baseline="0" dirty="0">
                <a:latin typeface="+mn-lt"/>
              </a:rPr>
              <a:t>At the end of the webinar, we answer any remaining questions by unmuting your audio, and asking attendees to use the “Raise Hand” feature to be called on so you can verbally ask your final questions.  </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Lastly, all student information presented today is fictitious.</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1027875"/>
      </p:ext>
    </p:extLst>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today’s agenda. We will briefly cover the most important aspects of each of these topics:</a:t>
            </a:r>
          </a:p>
          <a:p>
            <a:pPr marL="171450" indent="-171450">
              <a:buFont typeface="Arial" panose="020B0604020202020204" pitchFamily="34" charset="0"/>
              <a:buChar char="•"/>
            </a:pPr>
            <a:r>
              <a:rPr lang="en-US" dirty="0"/>
              <a:t>The Cal Grant application process</a:t>
            </a:r>
          </a:p>
          <a:p>
            <a:pPr marL="171450" indent="-171450">
              <a:buFont typeface="Arial" panose="020B0604020202020204" pitchFamily="34" charset="0"/>
              <a:buChar char="•"/>
            </a:pPr>
            <a:r>
              <a:rPr lang="en-US" dirty="0"/>
              <a:t>The role that GPAs play in Cal Grant consideration</a:t>
            </a:r>
          </a:p>
          <a:p>
            <a:pPr marL="171450" indent="-171450">
              <a:buFont typeface="Arial" panose="020B0604020202020204" pitchFamily="34" charset="0"/>
              <a:buChar char="•"/>
            </a:pPr>
            <a:r>
              <a:rPr lang="en-US" dirty="0"/>
              <a:t>Both basic financial aid eligibility requirements, as well as additional financial criteria, like the maximum income and assets a family can earn and still qualify for a Cal Grant</a:t>
            </a:r>
          </a:p>
          <a:p>
            <a:pPr marL="171450" indent="-171450">
              <a:buFont typeface="Arial" panose="020B0604020202020204" pitchFamily="34" charset="0"/>
              <a:buChar char="•"/>
            </a:pPr>
            <a:r>
              <a:rPr lang="en-US" dirty="0"/>
              <a:t>Award Cycles: Entitlement &amp; Competitive. it’s important for attendees to understand what is needed to give students the best chance to earn a Cal Grant</a:t>
            </a:r>
          </a:p>
          <a:p>
            <a:pPr marL="171450" indent="-171450">
              <a:buFont typeface="Arial" panose="020B0604020202020204" pitchFamily="34" charset="0"/>
              <a:buChar char="•"/>
            </a:pPr>
            <a:r>
              <a:rPr lang="en-US" dirty="0"/>
              <a:t>Cal Grants ABC</a:t>
            </a:r>
          </a:p>
          <a:p>
            <a:pPr marL="171450" indent="-171450">
              <a:buFont typeface="Arial" panose="020B0604020202020204" pitchFamily="34" charset="0"/>
              <a:buChar char="•"/>
            </a:pPr>
            <a:r>
              <a:rPr lang="en-US" dirty="0"/>
              <a:t>WebGrants 4 Students- this is the student portal that students use to claim their Cal Grant</a:t>
            </a:r>
          </a:p>
          <a:p>
            <a:pPr marL="171450" indent="-171450">
              <a:buFont typeface="Arial" panose="020B0604020202020204" pitchFamily="34" charset="0"/>
              <a:buChar char="•"/>
            </a:pPr>
            <a:r>
              <a:rPr lang="en-US" dirty="0"/>
              <a:t>And finally, we will leave you with some valuable resources</a:t>
            </a:r>
          </a:p>
        </p:txBody>
      </p:sp>
      <p:sp>
        <p:nvSpPr>
          <p:cNvPr id="4" name="Slide Number Placeholder 3"/>
          <p:cNvSpPr>
            <a:spLocks noGrp="1"/>
          </p:cNvSpPr>
          <p:nvPr>
            <p:ph type="sldNum" sz="quarter" idx="5"/>
          </p:nvPr>
        </p:nvSpPr>
        <p:spPr/>
        <p:txBody>
          <a:bodyPr/>
          <a:lstStyle/>
          <a:p>
            <a:fld id="{9A85622C-F025-4CCA-97AC-EE47096394D1}" type="slidenum">
              <a:rPr lang="en-US" smtClean="0"/>
              <a:pPr/>
              <a:t>4</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370481379"/>
      </p:ext>
    </p:extLst>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We would now like to go over some additional updates and resources available to you.</a:t>
            </a:r>
          </a:p>
          <a:p>
            <a:endParaRPr lang="en-US" dirty="0"/>
          </a:p>
        </p:txBody>
      </p:sp>
      <p:sp>
        <p:nvSpPr>
          <p:cNvPr id="4" name="Slide Number Placeholder 3"/>
          <p:cNvSpPr>
            <a:spLocks noGrp="1"/>
          </p:cNvSpPr>
          <p:nvPr>
            <p:ph type="sldNum" sz="quarter" idx="5"/>
          </p:nvPr>
        </p:nvSpPr>
        <p:spPr/>
        <p:txBody>
          <a:bodyPr/>
          <a:lstStyle/>
          <a:p>
            <a:fld id="{9A85622C-F025-4CCA-97AC-EE47096394D1}" type="slidenum">
              <a:rPr lang="en-US" smtClean="0"/>
              <a:pPr/>
              <a:t>5</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02365254"/>
      </p:ext>
    </p:extLst>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Schools should ensure they submit enrollment data to the Commission for all CADAA applicants as well as FAFSA applicants regardless of the number of units in which the student is enrolled. Please use the student’s Dream Act ID to submit enrollment data for CADAA applicants. Submit verified GPAs for FAFSA and CADAA applicants by the September 2, 2019 application deadline. GPAs for CADAA applicants can be submitted through the SSN GPA upload option using the student’s Dream Act ID, or through the Non-SSN GPA upload process. CCC re-established GPAs should be identified by choosing the reestablished check box before uploading (only available in the SSN GPA upload option at this time). When uploading both regular and re-established GPAs, each requires a separate data file upload</a:t>
            </a:r>
          </a:p>
          <a:p>
            <a:endParaRPr lang="en-US" baseline="0" dirty="0"/>
          </a:p>
        </p:txBody>
      </p:sp>
      <p:sp>
        <p:nvSpPr>
          <p:cNvPr id="4" name="Slide Number Placeholder 3"/>
          <p:cNvSpPr>
            <a:spLocks noGrp="1"/>
          </p:cNvSpPr>
          <p:nvPr>
            <p:ph type="sldNum" sz="quarter" idx="10"/>
          </p:nvPr>
        </p:nvSpPr>
        <p:spPr/>
        <p:txBody>
          <a:bodyPr/>
          <a:lstStyle/>
          <a:p>
            <a:fld id="{B9CD9C56-3832-47EF-BC01-B2AB74A10FFB}" type="slidenum">
              <a:rPr lang="en-US" smtClean="0"/>
              <a:pPr/>
              <a:t>6</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72174181"/>
      </p:ext>
    </p:extLst>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dirty="0">
                <a:solidFill>
                  <a:schemeClr val="tx1"/>
                </a:solidFill>
                <a:hlinkClick r:id="rId3">
                  <a:extLst>
                    <a:ext uri="{A12FA001-AC4F-418D-AE19-62706E023703}">
                      <ahyp:hlinkClr xmlns:ahyp="http://schemas.microsoft.com/office/drawing/2018/hyperlinkcolor" xmlns:p="http://schemas.openxmlformats.org/presentationml/2006/main" xmlns:r="http://schemas.openxmlformats.org/officeDocument/2006/relationships" xmlns:a="http://schemas.openxmlformats.org/drawingml/2006/main" xmlns="" val="tx"/>
                    </a:ext>
                  </a:extLst>
                </a:hlinkClick>
              </a:rPr>
              <a:t>Now available for undergraduates </a:t>
            </a:r>
            <a:r>
              <a:rPr lang="en-US" sz="1200" b="1" u="none" dirty="0">
                <a:solidFill>
                  <a:schemeClr val="tx1"/>
                </a:solidFill>
                <a:hlinkClick r:id="rId3">
                  <a:extLst>
                    <a:ext uri="{A12FA001-AC4F-418D-AE19-62706E023703}">
                      <ahyp:hlinkClr xmlns:ahyp="http://schemas.microsoft.com/office/drawing/2018/hyperlinkcolor" xmlns:p="http://schemas.openxmlformats.org/presentationml/2006/main" xmlns:r="http://schemas.openxmlformats.org/officeDocument/2006/relationships" xmlns:a="http://schemas.openxmlformats.org/drawingml/2006/main" xmlns="" val="tx"/>
                    </a:ext>
                  </a:extLst>
                </a:hlinkClick>
              </a:rPr>
              <a:t>and</a:t>
            </a:r>
            <a:r>
              <a:rPr lang="en-US" sz="1200" u="none" dirty="0">
                <a:solidFill>
                  <a:schemeClr val="tx1"/>
                </a:solidFill>
                <a:hlinkClick r:id="rId3">
                  <a:extLst>
                    <a:ext uri="{A12FA001-AC4F-418D-AE19-62706E023703}">
                      <ahyp:hlinkClr xmlns:ahyp="http://schemas.microsoft.com/office/drawing/2018/hyperlinkcolor" xmlns:p="http://schemas.openxmlformats.org/presentationml/2006/main" xmlns:r="http://schemas.openxmlformats.org/officeDocument/2006/relationships" xmlns:a="http://schemas.openxmlformats.org/drawingml/2006/main" xmlns="" val="tx"/>
                    </a:ext>
                  </a:extLst>
                </a:hlinkClick>
              </a:rPr>
              <a:t> graduate students at CSUs and UCs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u="none" dirty="0">
              <a:hlinkClick r:id="rId3">
                <a:extLst>
                  <a:ext uri="{A12FA001-AC4F-418D-AE19-62706E023703}">
                    <ahyp:hlinkClr xmlns:ahyp="http://schemas.microsoft.com/office/drawing/2018/hyperlinkcolor" xmlns:p="http://schemas.openxmlformats.org/presentationml/2006/main" xmlns:r="http://schemas.openxmlformats.org/officeDocument/2006/relationships" xmlns:a="http://schemas.openxmlformats.org/drawingml/2006/main" xmlns="" val="tx"/>
                  </a:ext>
                </a:extLst>
              </a:hlinkClick>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hlinkClick r:id="rId3">
                  <a:extLst>
                    <a:ext uri="{A12FA001-AC4F-418D-AE19-62706E023703}">
                      <ahyp:hlinkClr xmlns:ahyp="http://schemas.microsoft.com/office/drawing/2018/hyperlinkcolor" xmlns:p="http://schemas.openxmlformats.org/presentationml/2006/main" xmlns:r="http://schemas.openxmlformats.org/officeDocument/2006/relationships" xmlns:a="http://schemas.openxmlformats.org/drawingml/2006/main" xmlns="" val="tx"/>
                    </a:ext>
                  </a:extLst>
                </a:hlinkClick>
              </a:rPr>
              <a:t>Senate Bill 354</a:t>
            </a:r>
            <a:r>
              <a:rPr lang="en-US" sz="1200" dirty="0"/>
              <a:t> will go into effect starting in the 2020-21 academic school year, expanding eligibility for the California DREAM Loan Program to graduate programs at California State and University of California campuses. It is estimated that 500 graduate students will become eligible to receive loans under this bill, according to the CSU and UC.</a:t>
            </a:r>
          </a:p>
          <a:p>
            <a:endParaRPr lang="en-US" baseline="0" dirty="0"/>
          </a:p>
        </p:txBody>
      </p:sp>
      <p:sp>
        <p:nvSpPr>
          <p:cNvPr id="4" name="Slide Number Placeholder 3"/>
          <p:cNvSpPr>
            <a:spLocks noGrp="1"/>
          </p:cNvSpPr>
          <p:nvPr>
            <p:ph type="sldNum" sz="quarter" idx="10"/>
          </p:nvPr>
        </p:nvSpPr>
        <p:spPr/>
        <p:txBody>
          <a:bodyPr/>
          <a:lstStyle/>
          <a:p>
            <a:fld id="{B9CD9C56-3832-47EF-BC01-B2AB74A10FFB}" type="slidenum">
              <a:rPr lang="en-US" smtClean="0"/>
              <a:pPr/>
              <a:t>7</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34986175"/>
      </p:ext>
    </p:extLst>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California Dream Act Application, commonly referred to as CADAA, has a new look. The basic functionality is the same.</a:t>
            </a:r>
          </a:p>
        </p:txBody>
      </p:sp>
      <p:sp>
        <p:nvSpPr>
          <p:cNvPr id="4" name="Slide Number Placeholder 3"/>
          <p:cNvSpPr>
            <a:spLocks noGrp="1"/>
          </p:cNvSpPr>
          <p:nvPr>
            <p:ph type="sldNum" sz="quarter" idx="10"/>
          </p:nvPr>
        </p:nvSpPr>
        <p:spPr/>
        <p:txBody>
          <a:bodyPr/>
          <a:lstStyle/>
          <a:p>
            <a:fld id="{B9CD9C56-3832-47EF-BC01-B2AB74A10FFB}" type="slidenum">
              <a:rPr lang="en-US" smtClean="0"/>
              <a:pPr/>
              <a:t>8</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15343156"/>
      </p:ext>
    </p:extLst>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We would now like to go over some additional updates and resources available to you.</a:t>
            </a:r>
          </a:p>
          <a:p>
            <a:endParaRPr lang="en-US" dirty="0"/>
          </a:p>
        </p:txBody>
      </p:sp>
      <p:sp>
        <p:nvSpPr>
          <p:cNvPr id="4" name="Slide Number Placeholder 3"/>
          <p:cNvSpPr>
            <a:spLocks noGrp="1"/>
          </p:cNvSpPr>
          <p:nvPr>
            <p:ph type="sldNum" sz="quarter" idx="5"/>
          </p:nvPr>
        </p:nvSpPr>
        <p:spPr/>
        <p:txBody>
          <a:bodyPr/>
          <a:lstStyle/>
          <a:p>
            <a:fld id="{9A85622C-F025-4CCA-97AC-EE47096394D1}" type="slidenum">
              <a:rPr lang="en-US" smtClean="0"/>
              <a:pPr/>
              <a:t>9</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46061130"/>
      </p:ext>
    </p:extLst>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SB 68 further expands AB 540 eligibility. Students can now meet AB 540 criterial by counting years spent at a California Community College or adult school, by the completion of an Associate’s Degree or by meeting the requirements to transfer to UC or CSU. </a:t>
            </a:r>
            <a:r>
              <a:rPr lang="en-US" dirty="0">
                <a:solidFill>
                  <a:prstClr val="black"/>
                </a:solidFill>
                <a:ea typeface="+mn-ea"/>
                <a:cs typeface="+mn-cs"/>
              </a:rPr>
              <a:t>As</a:t>
            </a:r>
            <a:r>
              <a:rPr lang="en-US" baseline="0" dirty="0">
                <a:solidFill>
                  <a:prstClr val="black"/>
                </a:solidFill>
                <a:ea typeface="+mn-ea"/>
                <a:cs typeface="+mn-cs"/>
              </a:rPr>
              <a:t> of Jan 1, 2018, California Education Code expanded on some of the requirements under AB 540. To be eligible under AB540, students must meet 3 requirements. In the first requirement, SB 68 expands on the equivalency of high school attendance to include adult schools, </a:t>
            </a:r>
            <a:r>
              <a:rPr lang="en-US" dirty="0"/>
              <a:t>county office of education, unified school district or high school district,</a:t>
            </a:r>
            <a:r>
              <a:rPr lang="en-US" baseline="0" dirty="0"/>
              <a:t> t</a:t>
            </a:r>
            <a:r>
              <a:rPr lang="en-US" dirty="0"/>
              <a:t>he Department of Corrections and Rehabilitation,</a:t>
            </a:r>
            <a:r>
              <a:rPr lang="en-US" baseline="0" dirty="0"/>
              <a:t> and </a:t>
            </a:r>
            <a:r>
              <a:rPr lang="en-US" dirty="0"/>
              <a:t>California Community Colleges. This expansion directly benefits students who do not have a CA high school diploma or GED.</a:t>
            </a:r>
            <a:endParaRPr lang="en-US" dirty="0">
              <a:solidFill>
                <a:prstClr val="black"/>
              </a:solidFil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ea typeface="+mn-ea"/>
              <a:cs typeface="+mn-cs"/>
            </a:endParaRPr>
          </a:p>
          <a:p>
            <a:endParaRPr lang="en-US" baseline="0"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B9CD9C56-3832-47EF-BC01-B2AB74A10FFB}" type="slidenum">
              <a:rPr lang="en-US" smtClean="0"/>
              <a:pPr/>
              <a:t>10</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00028002"/>
      </p:ext>
    </p:extLst>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the second requirement, SB 68 expanded the high school graduation</a:t>
            </a:r>
            <a:r>
              <a:rPr lang="en-US" baseline="0" dirty="0"/>
              <a:t> requirements to include an earned associates degree from a CA Community College; or by meeting the minimum transfer requirements at a CSU or UC.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US" baseline="0" dirty="0"/>
              <a:t>Lastly, for those with unlawful immigration status, the Non-resident Tuition Exemption waiver declaring that the student has filed or will file an application to legalize their immigration status must be submitted. </a:t>
            </a:r>
            <a:r>
              <a:rPr lang="en-US" b="0" baseline="0" dirty="0"/>
              <a:t>The affidavit e</a:t>
            </a:r>
            <a:r>
              <a:rPr lang="en-US" b="0" dirty="0"/>
              <a:t>xempts qualifying students from paying nonresident tuition &amp; certifies that students are eligible to apply for Cal Grant under the CADAA.</a:t>
            </a:r>
          </a:p>
          <a:p>
            <a:endParaRPr lang="en-US" baseline="0" dirty="0"/>
          </a:p>
        </p:txBody>
      </p:sp>
      <p:sp>
        <p:nvSpPr>
          <p:cNvPr id="4" name="Slide Number Placeholder 3"/>
          <p:cNvSpPr>
            <a:spLocks noGrp="1"/>
          </p:cNvSpPr>
          <p:nvPr>
            <p:ph type="sldNum" sz="quarter" idx="10"/>
          </p:nvPr>
        </p:nvSpPr>
        <p:spPr/>
        <p:txBody>
          <a:bodyPr/>
          <a:lstStyle/>
          <a:p>
            <a:fld id="{B9CD9C56-3832-47EF-BC01-B2AB74A10FFB}" type="slidenum">
              <a:rPr lang="en-US" smtClean="0"/>
              <a:pPr/>
              <a:t>11</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71781961"/>
      </p:ext>
    </p:extLst>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a:t>
            </a:r>
            <a:r>
              <a:rPr lang="en-US" sz="1200" b="1" i="0" kern="1200" dirty="0">
                <a:solidFill>
                  <a:schemeClr val="tx1"/>
                </a:solidFill>
                <a:effectLst/>
                <a:latin typeface="+mn-lt"/>
                <a:ea typeface="+mn-ea"/>
                <a:cs typeface="+mn-cs"/>
              </a:rPr>
              <a:t>AB 540</a:t>
            </a:r>
            <a:r>
              <a:rPr lang="en-US" sz="1200" b="0" i="0" kern="1200" dirty="0">
                <a:solidFill>
                  <a:schemeClr val="tx1"/>
                </a:solidFill>
                <a:effectLst/>
                <a:latin typeface="+mn-lt"/>
                <a:ea typeface="+mn-ea"/>
                <a:cs typeface="+mn-cs"/>
              </a:rPr>
              <a:t> Affidavit serves two purposes; one is to </a:t>
            </a:r>
            <a:r>
              <a:rPr lang="en-US" sz="1200" b="1" i="0" kern="1200" dirty="0">
                <a:solidFill>
                  <a:schemeClr val="tx1"/>
                </a:solidFill>
                <a:effectLst/>
                <a:latin typeface="+mn-lt"/>
                <a:ea typeface="+mn-ea"/>
                <a:cs typeface="+mn-cs"/>
              </a:rPr>
              <a:t>verify</a:t>
            </a:r>
            <a:r>
              <a:rPr lang="en-US" sz="1200" b="0" i="0" kern="1200" dirty="0">
                <a:solidFill>
                  <a:schemeClr val="tx1"/>
                </a:solidFill>
                <a:effectLst/>
                <a:latin typeface="+mn-lt"/>
                <a:ea typeface="+mn-ea"/>
                <a:cs typeface="+mn-cs"/>
              </a:rPr>
              <a:t> that the student meets the educational requirements, and the second is to certify the intent to establish legal residency.</a:t>
            </a:r>
            <a:endParaRPr lang="en-US" baseline="0" dirty="0"/>
          </a:p>
        </p:txBody>
      </p:sp>
      <p:sp>
        <p:nvSpPr>
          <p:cNvPr id="4" name="Slide Number Placeholder 3"/>
          <p:cNvSpPr>
            <a:spLocks noGrp="1"/>
          </p:cNvSpPr>
          <p:nvPr>
            <p:ph type="sldNum" sz="quarter" idx="10"/>
          </p:nvPr>
        </p:nvSpPr>
        <p:spPr/>
        <p:txBody>
          <a:bodyPr/>
          <a:lstStyle/>
          <a:p>
            <a:fld id="{B9CD9C56-3832-47EF-BC01-B2AB74A10FFB}" type="slidenum">
              <a:rPr lang="en-US" smtClean="0"/>
              <a:pPr/>
              <a:t>12</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07134914"/>
      </p:ext>
    </p:extLst>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spcAft>
                <a:spcPts val="1200"/>
              </a:spcAft>
              <a:buFontTx/>
              <a:buNone/>
            </a:pPr>
            <a:r>
              <a:rPr lang="en-US" baseline="0" dirty="0"/>
              <a:t>Here are some best practices when working with your AB 540 eligible students. </a:t>
            </a:r>
            <a:r>
              <a:rPr lang="en-US" altLang="en-US" dirty="0"/>
              <a:t>Ensure collection and distribution of non-resident tuition exemption form between Financial Aid Office and Admissions &amp; Records.</a:t>
            </a:r>
          </a:p>
          <a:p>
            <a:pPr marL="0" indent="0" algn="l">
              <a:spcAft>
                <a:spcPts val="1200"/>
              </a:spcAft>
              <a:buFontTx/>
              <a:buNone/>
            </a:pPr>
            <a:r>
              <a:rPr lang="en-US" altLang="en-US" dirty="0"/>
              <a:t>Train all staff on AB 540 eligibility, including proper state residency determination.</a:t>
            </a:r>
          </a:p>
          <a:p>
            <a:pPr marL="0" indent="0" algn="l">
              <a:spcAft>
                <a:spcPts val="1200"/>
              </a:spcAft>
              <a:buFontTx/>
              <a:buNone/>
            </a:pPr>
            <a:r>
              <a:rPr lang="en-US" altLang="en-US" dirty="0"/>
              <a:t>Confirm your Financial Aid Management System (FAMS) codes AB 540 students appropriately.</a:t>
            </a:r>
          </a:p>
          <a:p>
            <a:pPr marL="0" indent="0" algn="l">
              <a:spcAft>
                <a:spcPts val="1200"/>
              </a:spcAft>
              <a:buFontTx/>
              <a:buNone/>
            </a:pPr>
            <a:r>
              <a:rPr lang="en-US" altLang="en-US" dirty="0"/>
              <a:t>Update AB 540 verification policies &amp; procedures as needed when state and federal regulations change.</a:t>
            </a:r>
          </a:p>
          <a:p>
            <a:pPr marL="0" indent="0" algn="l">
              <a:spcAft>
                <a:spcPts val="1200"/>
              </a:spcAft>
              <a:buFontTx/>
              <a:buNone/>
            </a:pPr>
            <a:r>
              <a:rPr lang="en-US" altLang="en-US" dirty="0"/>
              <a:t>Remember that most CADAA filers do not realize they are required to have an AB 540 Affidavit on file (or even know what it is).</a:t>
            </a:r>
          </a:p>
          <a:p>
            <a:endParaRPr lang="en-US" baseline="0" dirty="0"/>
          </a:p>
        </p:txBody>
      </p:sp>
      <p:sp>
        <p:nvSpPr>
          <p:cNvPr id="4" name="Slide Number Placeholder 3"/>
          <p:cNvSpPr>
            <a:spLocks noGrp="1"/>
          </p:cNvSpPr>
          <p:nvPr>
            <p:ph type="sldNum" sz="quarter" idx="10"/>
          </p:nvPr>
        </p:nvSpPr>
        <p:spPr/>
        <p:txBody>
          <a:bodyPr/>
          <a:lstStyle/>
          <a:p>
            <a:fld id="{B9CD9C56-3832-47EF-BC01-B2AB74A10FFB}" type="slidenum">
              <a:rPr lang="en-US" smtClean="0"/>
              <a:pPr/>
              <a:t>13</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67179551"/>
      </p:ext>
    </p:extLst>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The other way to search your</a:t>
            </a:r>
            <a:r>
              <a:rPr lang="en-US" sz="1200" baseline="0" dirty="0"/>
              <a:t> student’s ISIR is to download the information from a report.  </a:t>
            </a:r>
            <a:r>
              <a:rPr lang="en-US" sz="1200" dirty="0"/>
              <a:t>To download</a:t>
            </a:r>
            <a:r>
              <a:rPr lang="en-US" sz="1200" baseline="0" dirty="0"/>
              <a:t> the reports for the ISIRs</a:t>
            </a:r>
            <a:r>
              <a:rPr lang="en-US" sz="1200" dirty="0"/>
              <a:t>, begin at the portal menu, select  “data transfer,” and then select “report download.” You will be brought to this menu, the report download screen.  Your School ID will pre-populate.  Next you will</a:t>
            </a:r>
            <a:r>
              <a:rPr lang="en-US" sz="1200" baseline="0" dirty="0"/>
              <a:t> c</a:t>
            </a:r>
            <a:r>
              <a:rPr lang="en-US" sz="1200" dirty="0"/>
              <a:t>hoose the academic year from the drop down menu.</a:t>
            </a:r>
            <a:r>
              <a:rPr lang="en-US" sz="1200" baseline="0" dirty="0"/>
              <a:t> We’re searching for the </a:t>
            </a:r>
            <a:r>
              <a:rPr lang="en-US" sz="1200" dirty="0"/>
              <a:t>“CA Dream Act ISIRs” report</a:t>
            </a:r>
            <a:r>
              <a:rPr lang="en-US" sz="1200" baseline="0" dirty="0"/>
              <a:t> from the menu.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a:t>After you select the report, you will select </a:t>
            </a:r>
            <a:r>
              <a:rPr lang="en-US" sz="1200" dirty="0"/>
              <a:t>“retrieve file.” The raw data may be imported to your school’s financial management</a:t>
            </a:r>
            <a:r>
              <a:rPr lang="en-US" sz="1200" baseline="0" dirty="0"/>
              <a:t> system to use with your software.  Or, you can take the raw data and convert it by using the Cal ISIR Tool from the “Tools” link located in WebGrants.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a:t>The Cal ISIR tools are used to open and view Cal ISIRs in an Excel format.</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baseline="0" dirty="0"/>
          </a:p>
        </p:txBody>
      </p:sp>
      <p:sp>
        <p:nvSpPr>
          <p:cNvPr id="4" name="Slide Number Placeholder 3"/>
          <p:cNvSpPr>
            <a:spLocks noGrp="1"/>
          </p:cNvSpPr>
          <p:nvPr>
            <p:ph type="sldNum" sz="quarter" idx="10"/>
          </p:nvPr>
        </p:nvSpPr>
        <p:spPr/>
        <p:txBody>
          <a:bodyPr/>
          <a:lstStyle/>
          <a:p>
            <a:fld id="{B9CD9C56-3832-47EF-BC01-B2AB74A10FFB}" type="slidenum">
              <a:rPr lang="en-US" smtClean="0"/>
              <a:pPr/>
              <a:t>14</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63548473"/>
      </p:ext>
    </p:extLst>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TPS:</a:t>
            </a:r>
          </a:p>
          <a:p>
            <a:r>
              <a:rPr lang="en-US" b="0" dirty="0"/>
              <a:t>“Temporary Protected Status,” is assigned by </a:t>
            </a:r>
            <a:r>
              <a:rPr lang="en-US" sz="1200" b="0" i="0" kern="1200" dirty="0">
                <a:solidFill>
                  <a:schemeClr val="tx1"/>
                </a:solidFill>
                <a:effectLst/>
                <a:latin typeface="+mn-lt"/>
                <a:ea typeface="+mn-ea"/>
                <a:cs typeface="+mn-cs"/>
              </a:rPr>
              <a:t>the Secretary of Homeland Security, due to conditions in the country that temporarily prevent the country's nationals from returning safely, or in certain circumstances, where the country is unable to handle the return of its nationals adequately. For example, an ongoing armed conflict, an environmental disaster, or an epidemic. TPS is a temporary benefit that does not lead to lawful permanent resident status or give any other immigration status. Countries currently designated for TPS include: El Salvador, Haiti, Honduras, Nepal, Nicaragua, Somalia, Sudan, South Sudan, Syria, Yemen.</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sz="1200" b="1" i="0" kern="1200" dirty="0">
                <a:solidFill>
                  <a:schemeClr val="tx1"/>
                </a:solidFill>
                <a:effectLst/>
                <a:latin typeface="+mn-lt"/>
                <a:ea typeface="+mn-ea"/>
                <a:cs typeface="+mn-cs"/>
              </a:rPr>
              <a:t>U Visa</a:t>
            </a:r>
            <a:r>
              <a:rPr lang="en-US" sz="1200" b="0" i="0" kern="1200" dirty="0">
                <a:solidFill>
                  <a:schemeClr val="tx1"/>
                </a:solidFill>
                <a:effectLst/>
                <a:latin typeface="+mn-lt"/>
                <a:ea typeface="+mn-ea"/>
                <a:cs typeface="+mn-cs"/>
              </a:rPr>
              <a:t> and </a:t>
            </a:r>
            <a:r>
              <a:rPr lang="en-US" sz="1200" b="1" i="0" kern="1200" dirty="0">
                <a:solidFill>
                  <a:schemeClr val="tx1"/>
                </a:solidFill>
                <a:effectLst/>
                <a:latin typeface="+mn-lt"/>
                <a:ea typeface="+mn-ea"/>
                <a:cs typeface="+mn-cs"/>
              </a:rPr>
              <a:t>TPS</a:t>
            </a:r>
            <a:r>
              <a:rPr lang="en-US" sz="1200" b="0" i="0" kern="1200" dirty="0">
                <a:solidFill>
                  <a:schemeClr val="tx1"/>
                </a:solidFill>
                <a:effectLst/>
                <a:latin typeface="+mn-lt"/>
                <a:ea typeface="+mn-ea"/>
                <a:cs typeface="+mn-cs"/>
              </a:rPr>
              <a:t> holders are not eligible for federal student financial aid, but can apply for the CADAA:</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U Visa:</a:t>
            </a:r>
          </a:p>
          <a:p>
            <a:r>
              <a:rPr lang="en-US" sz="1200" b="0" i="0" kern="1200" dirty="0">
                <a:solidFill>
                  <a:schemeClr val="tx1"/>
                </a:solidFill>
                <a:effectLst/>
                <a:latin typeface="+mn-lt"/>
                <a:ea typeface="+mn-ea"/>
                <a:cs typeface="+mn-cs"/>
              </a:rPr>
              <a:t>A nonimmigrant </a:t>
            </a:r>
            <a:r>
              <a:rPr lang="en-US" sz="1200" b="1" i="0" kern="1200" dirty="0">
                <a:solidFill>
                  <a:schemeClr val="tx1"/>
                </a:solidFill>
                <a:effectLst/>
                <a:latin typeface="+mn-lt"/>
                <a:ea typeface="+mn-ea"/>
                <a:cs typeface="+mn-cs"/>
              </a:rPr>
              <a:t>visa</a:t>
            </a:r>
            <a:r>
              <a:rPr lang="en-US" sz="1200" b="0" i="0" kern="1200" dirty="0">
                <a:solidFill>
                  <a:schemeClr val="tx1"/>
                </a:solidFill>
                <a:effectLst/>
                <a:latin typeface="+mn-lt"/>
                <a:ea typeface="+mn-ea"/>
                <a:cs typeface="+mn-cs"/>
              </a:rPr>
              <a:t> which is set aside for victims of crimes (and their immediate family members) who have suffered substantial mental or physical abuse and are willing to assist law enforcement and government officials in the investigation or prosecution of the criminal activity.</a:t>
            </a:r>
          </a:p>
          <a:p>
            <a:endParaRPr lang="en-US" sz="1200" b="0" i="0" kern="1200" dirty="0">
              <a:solidFill>
                <a:schemeClr val="tx1"/>
              </a:solidFill>
              <a:effectLst/>
              <a:latin typeface="+mn-lt"/>
              <a:ea typeface="+mn-ea"/>
              <a:cs typeface="+mn-cs"/>
            </a:endParaRPr>
          </a:p>
          <a:p>
            <a:r>
              <a:rPr lang="en-US" b="1" dirty="0"/>
              <a:t>T Visa:</a:t>
            </a:r>
          </a:p>
          <a:p>
            <a:r>
              <a:rPr lang="en-US" sz="1200" b="0" i="0" kern="1200" dirty="0">
                <a:solidFill>
                  <a:schemeClr val="tx1"/>
                </a:solidFill>
                <a:effectLst/>
                <a:latin typeface="+mn-lt"/>
                <a:ea typeface="+mn-ea"/>
                <a:cs typeface="+mn-cs"/>
              </a:rPr>
              <a:t>Allows certain victims of human trafficking and immediate family members to remain and work temporarily in the United States, typically if they agree to assist law enforcement in testifying against the perpetrators.</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T Visa</a:t>
            </a:r>
            <a:r>
              <a:rPr lang="en-US" sz="1200" b="0" i="0" kern="1200" dirty="0">
                <a:solidFill>
                  <a:schemeClr val="tx1"/>
                </a:solidFill>
                <a:effectLst/>
                <a:latin typeface="+mn-lt"/>
                <a:ea typeface="+mn-ea"/>
                <a:cs typeface="+mn-cs"/>
              </a:rPr>
              <a:t> holders are eligible to apply for federal financial aid and should file a FAFSA as “eligible non-citizens.”</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FF0000"/>
                </a:solidFill>
              </a:rPr>
              <a:t>Overstaying a visa:</a:t>
            </a:r>
          </a:p>
          <a:p>
            <a:r>
              <a:rPr lang="en-US" b="0" dirty="0">
                <a:solidFill>
                  <a:srgbClr val="FF0000"/>
                </a:solidFill>
              </a:rPr>
              <a:t>It is estimated that via overstays account for 50% of undocumented immigrants in the U.S., and the  Department of Homeland Security (DHS) reports that almost 3% of overstays are exchange students. F, M, j-1 visas are being targeted as a result.</a:t>
            </a:r>
          </a:p>
          <a:p>
            <a:endParaRPr lang="en-US" b="0" dirty="0">
              <a:solidFill>
                <a:srgbClr val="FF0000"/>
              </a:solidFill>
            </a:endParaRPr>
          </a:p>
          <a:p>
            <a:r>
              <a:rPr lang="en-US" b="0" dirty="0">
                <a:solidFill>
                  <a:srgbClr val="FF0000"/>
                </a:solidFill>
              </a:rPr>
              <a:t>The Trump administration has redefined “unlawful presence”, to begin on the date the visa expired;  versus the date that the government discovered the violation. In addition, penalties for violators were increased. Previously, students could renew/update their visa in their home country, and potentially return to U.S.  Current law now bans violators who overstay their visa by 180 days from returning to the U.S. for either 3 or 10 yrs.  </a:t>
            </a:r>
            <a:endParaRPr lang="en-US" b="0" dirty="0"/>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676DC5-9EB3-43C7-984F-BBC9530A16A9}" type="slidenum">
              <a:rPr lang="en-US" smtClean="0"/>
              <a:pPr/>
              <a:t>15</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0475832"/>
      </p:ext>
    </p:extLst>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49478">
              <a:buFont typeface="Arial" panose="020B0604020202020204" pitchFamily="34" charset="0"/>
              <a:buNone/>
              <a:defRPr/>
            </a:pPr>
            <a:r>
              <a:rPr lang="en-US" dirty="0"/>
              <a:t>Let’s discuss </a:t>
            </a:r>
            <a:r>
              <a:rPr lang="en-US" baseline="0" dirty="0"/>
              <a:t>the Selective Service requirement. </a:t>
            </a:r>
          </a:p>
          <a:p>
            <a:pPr defTabSz="949478">
              <a:defRPr/>
            </a:pPr>
            <a:endParaRPr lang="en-US" dirty="0"/>
          </a:p>
          <a:p>
            <a:pPr marL="174708" indent="-174708" defTabSz="949478">
              <a:buFont typeface="Arial" panose="020B0604020202020204" pitchFamily="34" charset="0"/>
              <a:buChar char="•"/>
              <a:defRPr/>
            </a:pPr>
            <a:r>
              <a:rPr lang="en-US" dirty="0"/>
              <a:t>Males between the ages of 18-25, regardless of immigration status, must register for Selective Service in order to receive state or federal financial aid. </a:t>
            </a:r>
          </a:p>
          <a:p>
            <a:pPr defTabSz="931774">
              <a:defRPr/>
            </a:pPr>
            <a:endParaRPr lang="en-US" baseline="0" dirty="0"/>
          </a:p>
          <a:p>
            <a:pPr marL="0" indent="0" defTabSz="931774">
              <a:buFont typeface="Arial" panose="020B0604020202020204" pitchFamily="34" charset="0"/>
              <a:buNone/>
              <a:defRPr/>
            </a:pPr>
            <a:r>
              <a:rPr lang="en-US" baseline="0" dirty="0"/>
              <a:t>To assuage fears/concerns from students and their families who are nervous about registering, because they fear their undocumented immigration status will be shared:</a:t>
            </a:r>
          </a:p>
          <a:p>
            <a:pPr marL="174708" indent="-174708" defTabSz="931774">
              <a:buFont typeface="Arial" panose="020B0604020202020204" pitchFamily="34" charset="0"/>
              <a:buChar char="•"/>
              <a:defRPr/>
            </a:pPr>
            <a:endParaRPr lang="en-US" baseline="0" dirty="0"/>
          </a:p>
          <a:p>
            <a:pPr marL="174708" indent="-174708" defTabSz="931774">
              <a:buFont typeface="Arial" panose="020B0604020202020204" pitchFamily="34" charset="0"/>
              <a:buChar char="•"/>
              <a:defRPr/>
            </a:pPr>
            <a:r>
              <a:rPr lang="en-US" dirty="0"/>
              <a:t>Assure students that the Selective Service website states that they do not share information about a male’s citizenship status. Please make your students aware of this and emphasize that it is a requirement for financial aid.</a:t>
            </a:r>
          </a:p>
          <a:p>
            <a:pPr marL="174708" indent="-174708" defTabSz="931774">
              <a:buFont typeface="Arial" panose="020B0604020202020204" pitchFamily="34" charset="0"/>
              <a:buChar char="•"/>
              <a:defRPr/>
            </a:pPr>
            <a:endParaRPr lang="en-US" dirty="0"/>
          </a:p>
          <a:p>
            <a:pPr marL="174708" indent="-174708" defTabSz="931774">
              <a:buFont typeface="Arial" panose="020B0604020202020204" pitchFamily="34" charset="0"/>
              <a:buChar char="•"/>
              <a:defRPr/>
            </a:pPr>
            <a:r>
              <a:rPr lang="en-US" dirty="0"/>
              <a:t>CSAC does not share student data with Selective Service, and is committed to protecting the</a:t>
            </a:r>
            <a:r>
              <a:rPr lang="en-US" baseline="0" dirty="0"/>
              <a:t> privacy and immigration status of students</a:t>
            </a:r>
            <a:endParaRPr lang="en-US" dirty="0"/>
          </a:p>
          <a:p>
            <a:endParaRPr lang="en-US" baseline="0" dirty="0"/>
          </a:p>
        </p:txBody>
      </p:sp>
      <p:sp>
        <p:nvSpPr>
          <p:cNvPr id="4" name="Slide Number Placeholder 3"/>
          <p:cNvSpPr>
            <a:spLocks noGrp="1"/>
          </p:cNvSpPr>
          <p:nvPr>
            <p:ph type="sldNum" sz="quarter" idx="10"/>
          </p:nvPr>
        </p:nvSpPr>
        <p:spPr/>
        <p:txBody>
          <a:bodyPr/>
          <a:lstStyle/>
          <a:p>
            <a:fld id="{B9CD9C56-3832-47EF-BC01-B2AB74A10FFB}" type="slidenum">
              <a:rPr lang="en-US" smtClean="0"/>
              <a:pPr/>
              <a:t>16</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11711650"/>
      </p:ext>
    </p:extLst>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solidFill>
                  <a:srgbClr val="FF0000"/>
                </a:solidFill>
              </a:rPr>
              <a:t>A typical problem that arises with many Dreamers is they complete a FAFSA with their DACA SSN, instead of the CA Dream Act Application. Similarly, the reverse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solidFill>
                  <a:srgbClr val="FF0000"/>
                </a:solidFill>
              </a:rPr>
              <a:t>What should the student do?</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solidFill>
                <a:srgbClr val="FF0000"/>
              </a:solidFill>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a:solidFill>
                  <a:srgbClr val="FF0000"/>
                </a:solidFill>
              </a:rPr>
              <a:t>Student completes the Dream Act application.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solidFill>
                <a:srgbClr val="FF0000"/>
              </a:solidFill>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startAt="2"/>
              <a:tabLst/>
              <a:defRPr/>
            </a:pPr>
            <a:r>
              <a:rPr lang="en-US" baseline="0" dirty="0">
                <a:solidFill>
                  <a:srgbClr val="FF0000"/>
                </a:solidFill>
              </a:rPr>
              <a:t>Student/school submits G-55 Application Conversion Form with DACA SSN and Dream ID </a:t>
            </a:r>
          </a:p>
          <a:p>
            <a:pPr marL="228600" marR="0" indent="-228600" algn="l" defTabSz="914400" rtl="0" eaLnBrk="1" fontAlgn="auto" latinLnBrk="0" hangingPunct="1">
              <a:lnSpc>
                <a:spcPct val="100000"/>
              </a:lnSpc>
              <a:spcBef>
                <a:spcPts val="0"/>
              </a:spcBef>
              <a:spcAft>
                <a:spcPts val="0"/>
              </a:spcAft>
              <a:buClrTx/>
              <a:buSzTx/>
              <a:buFont typeface="+mj-lt"/>
              <a:buAutoNum type="arabicPeriod" startAt="2"/>
              <a:tabLst/>
              <a:defRPr/>
            </a:pPr>
            <a:endParaRPr lang="en-US" baseline="0" dirty="0">
              <a:solidFill>
                <a:srgbClr val="FF0000"/>
              </a:solidFill>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startAt="3"/>
              <a:tabLst/>
              <a:defRPr/>
            </a:pPr>
            <a:r>
              <a:rPr lang="en-US" baseline="0" dirty="0">
                <a:solidFill>
                  <a:srgbClr val="FF0000"/>
                </a:solidFill>
              </a:rPr>
              <a:t>CSAC will process the application conversion. </a:t>
            </a:r>
          </a:p>
        </p:txBody>
      </p:sp>
      <p:sp>
        <p:nvSpPr>
          <p:cNvPr id="4" name="Slide Number Placeholder 3"/>
          <p:cNvSpPr>
            <a:spLocks noGrp="1"/>
          </p:cNvSpPr>
          <p:nvPr>
            <p:ph type="sldNum" sz="quarter" idx="10"/>
          </p:nvPr>
        </p:nvSpPr>
        <p:spPr>
          <a:xfrm>
            <a:off x="3970938" y="8829967"/>
            <a:ext cx="3037840" cy="464820"/>
          </a:xfrm>
          <a:prstGeom prst="rect">
            <a:avLst/>
          </a:prstGeom>
        </p:spPr>
        <p:txBody>
          <a:bodyPr/>
          <a:lstStyle/>
          <a:p>
            <a:fld id="{2C676DC5-9EB3-43C7-984F-BBC9530A16A9}" type="slidenum">
              <a:rPr lang="en-US" smtClean="0"/>
              <a:pPr/>
              <a:t>17</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40664141"/>
      </p:ext>
    </p:extLst>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Commission randomly selects 20% of applicants for verification. As the institution verifying eligibility, our guidance is that you should follow the federal v1 verification criteria (# in household, # household members in college, student income, parent income) and to treat all your students equally. As a reminder, CADAA eligibility includes, once again, collecting the affidavit from your Cal Grant eligible students. </a:t>
            </a:r>
          </a:p>
          <a:p>
            <a:endParaRPr lang="en-US" baseline="0" dirty="0"/>
          </a:p>
        </p:txBody>
      </p:sp>
      <p:sp>
        <p:nvSpPr>
          <p:cNvPr id="4" name="Slide Number Placeholder 3"/>
          <p:cNvSpPr>
            <a:spLocks noGrp="1"/>
          </p:cNvSpPr>
          <p:nvPr>
            <p:ph type="sldNum" sz="quarter" idx="10"/>
          </p:nvPr>
        </p:nvSpPr>
        <p:spPr/>
        <p:txBody>
          <a:bodyPr/>
          <a:lstStyle/>
          <a:p>
            <a:fld id="{B9CD9C56-3832-47EF-BC01-B2AB74A10FFB}" type="slidenum">
              <a:rPr lang="en-US" smtClean="0"/>
              <a:pPr/>
              <a:t>18</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60675095"/>
      </p:ext>
    </p:extLst>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We would now like to go over some additional updates and resources available to you.</a:t>
            </a:r>
          </a:p>
          <a:p>
            <a:endParaRPr lang="en-US" dirty="0"/>
          </a:p>
        </p:txBody>
      </p:sp>
      <p:sp>
        <p:nvSpPr>
          <p:cNvPr id="4" name="Slide Number Placeholder 3"/>
          <p:cNvSpPr>
            <a:spLocks noGrp="1"/>
          </p:cNvSpPr>
          <p:nvPr>
            <p:ph type="sldNum" sz="quarter" idx="5"/>
          </p:nvPr>
        </p:nvSpPr>
        <p:spPr/>
        <p:txBody>
          <a:bodyPr/>
          <a:lstStyle/>
          <a:p>
            <a:fld id="{9A85622C-F025-4CCA-97AC-EE47096394D1}" type="slidenum">
              <a:rPr lang="en-US" smtClean="0"/>
              <a:pPr/>
              <a:t>19</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87345809"/>
      </p:ext>
    </p:extLst>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731520" rtl="0" eaLnBrk="1" fontAlgn="auto" latinLnBrk="0" hangingPunct="1">
              <a:lnSpc>
                <a:spcPct val="100000"/>
              </a:lnSpc>
              <a:spcBef>
                <a:spcPts val="0"/>
              </a:spcBef>
              <a:spcAft>
                <a:spcPts val="0"/>
              </a:spcAft>
              <a:buClrTx/>
              <a:buSzTx/>
              <a:buFontTx/>
              <a:buNone/>
              <a:tabLst/>
              <a:defRPr/>
            </a:pPr>
            <a:r>
              <a:rPr lang="en-US" sz="1200" dirty="0"/>
              <a:t>The name search results with a common name will result in many records </a:t>
            </a:r>
            <a:r>
              <a:rPr lang="en-US" sz="1200" baseline="0" dirty="0"/>
              <a:t>Let’s talk about some of the information on this page. In looking at this list, notice that the first two students have started, but not yet successfully submitted </a:t>
            </a:r>
            <a:r>
              <a:rPr lang="en-US" sz="1200" dirty="0"/>
              <a:t>their applications. </a:t>
            </a:r>
            <a:r>
              <a:rPr lang="en-US" sz="1200" baseline="0" dirty="0"/>
              <a:t> We know this </a:t>
            </a:r>
            <a:r>
              <a:rPr lang="en-US" sz="1200" dirty="0"/>
              <a:t>because there is no EFC listed and you can see the submit flag area is blank. Because</a:t>
            </a:r>
            <a:r>
              <a:rPr lang="en-US" sz="1200" baseline="0" dirty="0"/>
              <a:t> these students have not submitted the application, you will not have access to any of the three links to the far right or into the application.</a:t>
            </a:r>
            <a:endParaRPr lang="en-US" sz="1200" dirty="0"/>
          </a:p>
          <a:p>
            <a:pPr marL="0" marR="0" indent="0" algn="l" defTabSz="731520" rtl="0" eaLnBrk="1" fontAlgn="auto" latinLnBrk="0" hangingPunct="1">
              <a:lnSpc>
                <a:spcPct val="100000"/>
              </a:lnSpc>
              <a:spcBef>
                <a:spcPts val="0"/>
              </a:spcBef>
              <a:spcAft>
                <a:spcPts val="0"/>
              </a:spcAft>
              <a:buClrTx/>
              <a:buSzTx/>
              <a:buFontTx/>
              <a:buNone/>
              <a:tabLst/>
              <a:defRPr/>
            </a:pPr>
            <a:endParaRPr lang="en-US" sz="1200" baseline="0" dirty="0"/>
          </a:p>
          <a:p>
            <a:pPr marL="0" marR="0" indent="0" algn="l" defTabSz="731520" rtl="0" eaLnBrk="1" fontAlgn="auto" latinLnBrk="0" hangingPunct="1">
              <a:lnSpc>
                <a:spcPct val="100000"/>
              </a:lnSpc>
              <a:spcBef>
                <a:spcPts val="0"/>
              </a:spcBef>
              <a:spcAft>
                <a:spcPts val="0"/>
              </a:spcAft>
              <a:buClrTx/>
              <a:buSzTx/>
              <a:buFontTx/>
              <a:buNone/>
              <a:tabLst/>
              <a:defRPr/>
            </a:pPr>
            <a:r>
              <a:rPr lang="en-US" sz="1200" dirty="0"/>
              <a:t>You can tell the first student’s application was </a:t>
            </a:r>
            <a:r>
              <a:rPr lang="en-US" sz="1200" b="1" dirty="0"/>
              <a:t>saved and submitted </a:t>
            </a:r>
            <a:r>
              <a:rPr lang="en-US" sz="1200" dirty="0"/>
              <a:t>because you will notice that an </a:t>
            </a:r>
            <a:r>
              <a:rPr lang="en-US" sz="1200" b="1" dirty="0"/>
              <a:t>EFC</a:t>
            </a:r>
            <a:r>
              <a:rPr lang="en-US" sz="1200" dirty="0"/>
              <a:t> was generated and there is a </a:t>
            </a:r>
            <a:r>
              <a:rPr lang="en-US" sz="1200" b="1" dirty="0"/>
              <a:t>“Y”</a:t>
            </a:r>
            <a:r>
              <a:rPr lang="en-US" sz="1200" dirty="0"/>
              <a:t> in the “Submit Flag” column.  Also, the “Correct,” Confirmation View”, and “Cal SAR Report” links are available to you. </a:t>
            </a:r>
          </a:p>
          <a:p>
            <a:pPr marL="0" marR="0" indent="0" algn="l" defTabSz="73152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731520" rtl="0" eaLnBrk="1" fontAlgn="auto" latinLnBrk="0" hangingPunct="1">
              <a:lnSpc>
                <a:spcPct val="100000"/>
              </a:lnSpc>
              <a:spcBef>
                <a:spcPts val="0"/>
              </a:spcBef>
              <a:spcAft>
                <a:spcPts val="0"/>
              </a:spcAft>
              <a:buClrTx/>
              <a:buSzTx/>
              <a:buFontTx/>
              <a:buNone/>
              <a:tabLst/>
              <a:defRPr/>
            </a:pPr>
            <a:r>
              <a:rPr lang="en-US" sz="1200" dirty="0"/>
              <a:t>The second student </a:t>
            </a:r>
            <a:r>
              <a:rPr lang="en-US" sz="1200" b="1" dirty="0"/>
              <a:t>has started but not yet submitted </a:t>
            </a:r>
            <a:r>
              <a:rPr lang="en-US" sz="1200" dirty="0"/>
              <a:t>the application</a:t>
            </a:r>
            <a:r>
              <a:rPr lang="en-US" sz="1200" baseline="0" dirty="0"/>
              <a:t> </a:t>
            </a:r>
            <a:r>
              <a:rPr lang="en-US" sz="1200" dirty="0"/>
              <a:t>because there is no EFC listed and you can see the submit flag area is blank. Because</a:t>
            </a:r>
            <a:r>
              <a:rPr lang="en-US" sz="1200" baseline="0" dirty="0"/>
              <a:t> this student has not submitted the application, you will not have access to any of the three links to the far right or into the application.</a:t>
            </a:r>
            <a:endParaRPr lang="en-US" sz="1200" dirty="0"/>
          </a:p>
          <a:p>
            <a:endParaRPr lang="en-US" dirty="0"/>
          </a:p>
        </p:txBody>
      </p:sp>
      <p:sp>
        <p:nvSpPr>
          <p:cNvPr id="4" name="Slide Number Placeholder 3"/>
          <p:cNvSpPr>
            <a:spLocks noGrp="1"/>
          </p:cNvSpPr>
          <p:nvPr>
            <p:ph type="sldNum" sz="quarter" idx="5"/>
          </p:nvPr>
        </p:nvSpPr>
        <p:spPr/>
        <p:txBody>
          <a:bodyPr/>
          <a:lstStyle/>
          <a:p>
            <a:fld id="{B9CD9C56-3832-47EF-BC01-B2AB74A10FFB}" type="slidenum">
              <a:rPr lang="en-US" smtClean="0"/>
              <a:pPr/>
              <a:t>20</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68172184"/>
      </p:ext>
    </p:extLst>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Schools sometimes incorrectly think that PJ changes done directly on the Cal-SAR carry over to WebGrants. However, all PJ’s must be accompanied by the G-21 in order to update students’ Cal Grant records. A good rule of thumb is to treat all changes to the CADAA the same as FAFSA.</a:t>
            </a:r>
          </a:p>
          <a:p>
            <a:endParaRPr lang="en-US" baseline="0" dirty="0"/>
          </a:p>
        </p:txBody>
      </p:sp>
      <p:sp>
        <p:nvSpPr>
          <p:cNvPr id="4" name="Slide Number Placeholder 3"/>
          <p:cNvSpPr>
            <a:spLocks noGrp="1"/>
          </p:cNvSpPr>
          <p:nvPr>
            <p:ph type="sldNum" sz="quarter" idx="10"/>
          </p:nvPr>
        </p:nvSpPr>
        <p:spPr/>
        <p:txBody>
          <a:bodyPr/>
          <a:lstStyle/>
          <a:p>
            <a:fld id="{B9CD9C56-3832-47EF-BC01-B2AB74A10FFB}" type="slidenum">
              <a:rPr lang="en-US" smtClean="0"/>
              <a:pPr/>
              <a:t>21</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63548473"/>
      </p:ext>
    </p:extLst>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is the Confirmation View screen. This screen will appear when the “Confirmation View” link is selected from the Dream Act ISIR search that we looked at a few moments ago.  Notice the student’s name, Dream ID, and Transaction number are listed in the top left area. Remind students to have their Dream ID whenever they contact the Commission or their college. This screen is the same view that students see on their own Dream Act application.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baseline="0" dirty="0"/>
          </a:p>
        </p:txBody>
      </p:sp>
      <p:sp>
        <p:nvSpPr>
          <p:cNvPr id="4" name="Slide Number Placeholder 3"/>
          <p:cNvSpPr>
            <a:spLocks noGrp="1"/>
          </p:cNvSpPr>
          <p:nvPr>
            <p:ph type="sldNum" sz="quarter" idx="10"/>
          </p:nvPr>
        </p:nvSpPr>
        <p:spPr/>
        <p:txBody>
          <a:bodyPr/>
          <a:lstStyle/>
          <a:p>
            <a:fld id="{B9CD9C56-3832-47EF-BC01-B2AB74A10FFB}" type="slidenum">
              <a:rPr lang="en-US" smtClean="0"/>
              <a:pPr/>
              <a:t>22</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329623085"/>
      </p:ext>
    </p:extLst>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We would now like to go over some additional updates and resources available to you.</a:t>
            </a:r>
          </a:p>
          <a:p>
            <a:endParaRPr lang="en-US" dirty="0"/>
          </a:p>
        </p:txBody>
      </p:sp>
      <p:sp>
        <p:nvSpPr>
          <p:cNvPr id="4" name="Slide Number Placeholder 3"/>
          <p:cNvSpPr>
            <a:spLocks noGrp="1"/>
          </p:cNvSpPr>
          <p:nvPr>
            <p:ph type="sldNum" sz="quarter" idx="5"/>
          </p:nvPr>
        </p:nvSpPr>
        <p:spPr/>
        <p:txBody>
          <a:bodyPr/>
          <a:lstStyle/>
          <a:p>
            <a:fld id="{9A85622C-F025-4CCA-97AC-EE47096394D1}" type="slidenum">
              <a:rPr lang="en-US" smtClean="0"/>
              <a:pPr/>
              <a:t>23</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04967396"/>
      </p:ext>
    </p:extLst>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This screen</a:t>
            </a:r>
            <a:r>
              <a:rPr lang="en-US" sz="1200" baseline="0" dirty="0"/>
              <a:t> </a:t>
            </a:r>
            <a:r>
              <a:rPr lang="en-US" sz="1200" dirty="0"/>
              <a:t>will appear if</a:t>
            </a:r>
            <a:r>
              <a:rPr lang="en-US" sz="1200" baseline="0" dirty="0"/>
              <a:t> the Cal SAR report link is selected from the Dream Act ISIR Search screen. A Cal SAR is the California Dream Act Student Aid Report, and is the equivalent of the SAR for FASFA filers.  The Cal-SAR is basically a transcript of the submitted application. </a:t>
            </a:r>
            <a:r>
              <a:rPr lang="en-US" sz="1200" dirty="0"/>
              <a:t>The student or school can choose which ISIR transaction to view or print.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 this screenshot, there are 2 ISIR transactions because the student submitted the initial application, and also made corrections, which generated a new ISIR transaction #2.  Remind your dependent students that each transaction must be electronically signed by a parent.</a:t>
            </a:r>
          </a:p>
          <a:p>
            <a:endParaRPr lang="en-US" baseline="0" dirty="0"/>
          </a:p>
        </p:txBody>
      </p:sp>
      <p:sp>
        <p:nvSpPr>
          <p:cNvPr id="4" name="Slide Number Placeholder 3"/>
          <p:cNvSpPr>
            <a:spLocks noGrp="1"/>
          </p:cNvSpPr>
          <p:nvPr>
            <p:ph type="sldNum" sz="quarter" idx="10"/>
          </p:nvPr>
        </p:nvSpPr>
        <p:spPr/>
        <p:txBody>
          <a:bodyPr/>
          <a:lstStyle/>
          <a:p>
            <a:fld id="{B9CD9C56-3832-47EF-BC01-B2AB74A10FFB}" type="slidenum">
              <a:rPr lang="en-US" smtClean="0"/>
              <a:pPr/>
              <a:t>24</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29609813"/>
      </p:ext>
    </p:extLst>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a:t>Read bullet points</a:t>
            </a:r>
            <a:endParaRPr lang="en-US" baseline="0" dirty="0"/>
          </a:p>
        </p:txBody>
      </p:sp>
      <p:sp>
        <p:nvSpPr>
          <p:cNvPr id="4" name="Slide Number Placeholder 3"/>
          <p:cNvSpPr>
            <a:spLocks noGrp="1"/>
          </p:cNvSpPr>
          <p:nvPr>
            <p:ph type="sldNum" sz="quarter" idx="10"/>
          </p:nvPr>
        </p:nvSpPr>
        <p:spPr/>
        <p:txBody>
          <a:bodyPr/>
          <a:lstStyle/>
          <a:p>
            <a:fld id="{B9CD9C56-3832-47EF-BC01-B2AB74A10FFB}" type="slidenum">
              <a:rPr lang="en-US" smtClean="0"/>
              <a:pPr/>
              <a:t>25</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98032995"/>
      </p:ext>
    </p:extLst>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The Commission communicates with high schools and colleges via List-Serv. If you’re not already receiving our email alerts, you’re missing out!  Sign up for List-Serv by navigating to our main homepage and scrolling all the way to the bottom of the screen.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You’ll receive updates such as legislative changes that impact CSAC programs, system updates, and pertinent deadline reminders.  In addition, you’ll receive information about the prestigious Arthur Marmaduke award for outstanding high school counselors; as well as announcements about upcoming training events!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aseline="0" dirty="0"/>
          </a:p>
          <a:p>
            <a:r>
              <a:rPr lang="en-US" sz="1400" dirty="0"/>
              <a:t>To sign up for the CSAC List Serv, go to the Commission’s homepage of www.csac.ca.gov and scroll all the way to the bottom of the page.   </a:t>
            </a:r>
            <a:r>
              <a:rPr lang="en-US" sz="1400" dirty="0">
                <a:hlinkClick r:id="rId3"/>
              </a:rPr>
              <a:t>http://www.csac.ca.gov/pod/subscribe-list-serv</a:t>
            </a:r>
            <a:r>
              <a:rPr lang="en-US" sz="1400" dirty="0"/>
              <a:t> </a:t>
            </a:r>
            <a:endParaRPr lang="en-US" sz="1400" baseline="0" dirty="0"/>
          </a:p>
        </p:txBody>
      </p:sp>
      <p:sp>
        <p:nvSpPr>
          <p:cNvPr id="4" name="Slide Number Placeholder 3"/>
          <p:cNvSpPr>
            <a:spLocks noGrp="1"/>
          </p:cNvSpPr>
          <p:nvPr>
            <p:ph type="sldNum" sz="quarter" idx="10"/>
          </p:nvPr>
        </p:nvSpPr>
        <p:spPr/>
        <p:txBody>
          <a:bodyPr/>
          <a:lstStyle/>
          <a:p>
            <a:fld id="{2C676DC5-9EB3-43C7-984F-BBC9530A16A9}" type="slidenum">
              <a:rPr lang="en-US" smtClean="0"/>
              <a:pPr/>
              <a:t>26</a:t>
            </a:fld>
            <a:endParaRPr lang="en-US"/>
          </a:p>
        </p:txBody>
      </p:sp>
      <p:sp>
        <p:nvSpPr>
          <p:cNvPr id="5" name="Footer Placeholder 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5CCBA30-9E93-4B7C-AA16-57DEBB109162}"/>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77030663"/>
      </p:ext>
    </p:extLst>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that users can customize the type of alerts they wish to receive, including Chafee and the newly-added Dream Act/AB 540 categories.</a:t>
            </a:r>
          </a:p>
        </p:txBody>
      </p:sp>
      <p:sp>
        <p:nvSpPr>
          <p:cNvPr id="4" name="Slide Number Placeholder 3"/>
          <p:cNvSpPr>
            <a:spLocks noGrp="1"/>
          </p:cNvSpPr>
          <p:nvPr>
            <p:ph type="sldNum" sz="quarter" idx="5"/>
          </p:nvPr>
        </p:nvSpPr>
        <p:spPr/>
        <p:txBody>
          <a:bodyPr/>
          <a:lstStyle/>
          <a:p>
            <a:fld id="{B9CD9C56-3832-47EF-BC01-B2AB74A10FFB}" type="slidenum">
              <a:rPr lang="en-US" smtClean="0"/>
              <a:pPr/>
              <a:t>27</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62351446"/>
      </p:ext>
    </p:extLst>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currently building our training library, so don’t forget to check back periodically for different offerings.  </a:t>
            </a:r>
            <a:r>
              <a:rPr lang="en-US" b="1" dirty="0"/>
              <a:t>Ad hoc trainings can be requested by emailed schoolsupport@csac.ca.gov to ask for a Training Request form. </a:t>
            </a:r>
          </a:p>
          <a:p>
            <a:endParaRPr lang="en-US" dirty="0"/>
          </a:p>
        </p:txBody>
      </p:sp>
      <p:sp>
        <p:nvSpPr>
          <p:cNvPr id="4" name="Slide Number Placeholder 3"/>
          <p:cNvSpPr>
            <a:spLocks noGrp="1"/>
          </p:cNvSpPr>
          <p:nvPr>
            <p:ph type="sldNum" sz="quarter" idx="5"/>
          </p:nvPr>
        </p:nvSpPr>
        <p:spPr/>
        <p:txBody>
          <a:bodyPr/>
          <a:lstStyle/>
          <a:p>
            <a:fld id="{84CA4452-60FD-4ED0-AFD5-FB744674A7A3}" type="slidenum">
              <a:rPr lang="en-US" smtClean="0"/>
              <a:pPr/>
              <a:t>28</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78272906"/>
      </p:ext>
    </p:extLst>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The Commission is pleased to announce the addition of new training material to our growing training library.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We’ve added 18 different short, narrated slideshow presentations that are between 5-10 minutes in length.  We are actively building additional training content, so check back periodically to see what’s new!</a:t>
            </a:r>
          </a:p>
          <a:p>
            <a:endParaRPr lang="en-US"/>
          </a:p>
        </p:txBody>
      </p:sp>
      <p:sp>
        <p:nvSpPr>
          <p:cNvPr id="4" name="Slide Number Placeholder 3"/>
          <p:cNvSpPr>
            <a:spLocks noGrp="1"/>
          </p:cNvSpPr>
          <p:nvPr>
            <p:ph type="sldNum" sz="quarter" idx="5"/>
          </p:nvPr>
        </p:nvSpPr>
        <p:spPr/>
        <p:txBody>
          <a:bodyPr/>
          <a:lstStyle/>
          <a:p>
            <a:fld id="{B9CD9C56-3832-47EF-BC01-B2AB74A10FFB}" type="slidenum">
              <a:rPr lang="en-US" smtClean="0"/>
              <a:pPr/>
              <a:t>29</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76621914"/>
      </p:ext>
    </p:extLst>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Cal Grant handbook provides program overview information, as well as various scenarios and examples. </a:t>
            </a:r>
          </a:p>
        </p:txBody>
      </p:sp>
      <p:sp>
        <p:nvSpPr>
          <p:cNvPr id="4" name="Slide Number Placeholder 3"/>
          <p:cNvSpPr>
            <a:spLocks noGrp="1"/>
          </p:cNvSpPr>
          <p:nvPr>
            <p:ph type="sldNum" sz="quarter" idx="5"/>
          </p:nvPr>
        </p:nvSpPr>
        <p:spPr/>
        <p:txBody>
          <a:bodyPr/>
          <a:lstStyle/>
          <a:p>
            <a:fld id="{84CA4452-60FD-4ED0-AFD5-FB744674A7A3}" type="slidenum">
              <a:rPr lang="en-US" smtClean="0"/>
              <a:pPr/>
              <a:t>30</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31061666"/>
      </p:ext>
    </p:extLst>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Transfer Entitlement tri-fold brochures are available and can be shipped free of charge thru E-Pubs. We also have other online and printed publications available in different languages. </a:t>
            </a:r>
            <a:endParaRPr lang="en-US" dirty="0"/>
          </a:p>
          <a:p>
            <a:endParaRPr lang="en-US" dirty="0"/>
          </a:p>
        </p:txBody>
      </p:sp>
      <p:sp>
        <p:nvSpPr>
          <p:cNvPr id="4" name="Slide Number Placeholder 3"/>
          <p:cNvSpPr>
            <a:spLocks noGrp="1"/>
          </p:cNvSpPr>
          <p:nvPr>
            <p:ph type="sldNum" sz="quarter" idx="5"/>
          </p:nvPr>
        </p:nvSpPr>
        <p:spPr/>
        <p:txBody>
          <a:bodyPr/>
          <a:lstStyle/>
          <a:p>
            <a:fld id="{84CA4452-60FD-4ED0-AFD5-FB744674A7A3}" type="slidenum">
              <a:rPr lang="en-US" smtClean="0"/>
              <a:pPr/>
              <a:t>31</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46744765"/>
      </p:ext>
    </p:extLst>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44550" rtl="0" eaLnBrk="1" fontAlgn="auto" latinLnBrk="0" hangingPunct="1">
              <a:lnSpc>
                <a:spcPct val="90000"/>
              </a:lnSpc>
              <a:spcBef>
                <a:spcPct val="0"/>
              </a:spcBef>
              <a:spcAft>
                <a:spcPct val="35000"/>
              </a:spcAft>
              <a:buClr>
                <a:srgbClr val="F49100"/>
              </a:buClr>
              <a:buSzPct val="95000"/>
              <a:buFont typeface="Arial" panose="020B0604020202020204" pitchFamily="34" charset="0"/>
              <a:buNone/>
              <a:tabLst/>
              <a:defRPr/>
            </a:pPr>
            <a:r>
              <a:rPr lang="en-US" sz="1200" dirty="0">
                <a:solidFill>
                  <a:prstClr val="black"/>
                </a:solidFill>
              </a:rPr>
              <a:t>Not only can your school/organization host a CFC workshop, and receive up to $300 in site support funds, but students &amp; their families should also be encouraged to attend a workshop to ensure that their applications are being submitted accurately. But also, there are companies that CHARGE to complete the FAFSA/CADAA- FREE applications- on behalf of students. Students should never pay to submit a free application.  </a:t>
            </a:r>
          </a:p>
          <a:p>
            <a:pPr marL="0" marR="0" lvl="0" indent="0" algn="l" defTabSz="844550" rtl="0" eaLnBrk="1" fontAlgn="auto" latinLnBrk="0" hangingPunct="1">
              <a:lnSpc>
                <a:spcPct val="90000"/>
              </a:lnSpc>
              <a:spcBef>
                <a:spcPct val="0"/>
              </a:spcBef>
              <a:spcAft>
                <a:spcPct val="35000"/>
              </a:spcAft>
              <a:buClr>
                <a:srgbClr val="F49100"/>
              </a:buClr>
              <a:buSzPct val="95000"/>
              <a:buFont typeface="Arial" panose="020B0604020202020204" pitchFamily="34" charset="0"/>
              <a:buNone/>
              <a:tabLst/>
              <a:defRPr/>
            </a:pPr>
            <a:endParaRPr lang="en-US" sz="1200" dirty="0">
              <a:solidFill>
                <a:prstClr val="black"/>
              </a:solidFill>
            </a:endParaRPr>
          </a:p>
          <a:p>
            <a:pPr marL="0" marR="0" lvl="0" indent="0" algn="l" defTabSz="844550" rtl="0" eaLnBrk="1" fontAlgn="auto" latinLnBrk="0" hangingPunct="1">
              <a:lnSpc>
                <a:spcPct val="90000"/>
              </a:lnSpc>
              <a:spcBef>
                <a:spcPct val="0"/>
              </a:spcBef>
              <a:spcAft>
                <a:spcPct val="35000"/>
              </a:spcAft>
              <a:buClr>
                <a:srgbClr val="F49100"/>
              </a:buClr>
              <a:buSzPct val="95000"/>
              <a:buFont typeface="Arial" panose="020B0604020202020204" pitchFamily="34" charset="0"/>
              <a:buNone/>
              <a:tabLst/>
              <a:defRPr/>
            </a:pPr>
            <a:r>
              <a:rPr lang="en-US" sz="1200" dirty="0">
                <a:solidFill>
                  <a:prstClr val="black"/>
                </a:solidFill>
              </a:rPr>
              <a:t>Students can request a list of nearby workshops in their communities.</a:t>
            </a:r>
          </a:p>
          <a:p>
            <a:pPr marL="0" marR="0" lvl="0" indent="0" algn="l" defTabSz="844550" rtl="0" eaLnBrk="1" fontAlgn="auto" latinLnBrk="0" hangingPunct="1">
              <a:lnSpc>
                <a:spcPct val="90000"/>
              </a:lnSpc>
              <a:spcBef>
                <a:spcPct val="0"/>
              </a:spcBef>
              <a:spcAft>
                <a:spcPct val="35000"/>
              </a:spcAft>
              <a:buClr>
                <a:srgbClr val="F49100"/>
              </a:buClr>
              <a:buSzPct val="95000"/>
              <a:buFont typeface="Arial" panose="020B0604020202020204" pitchFamily="34" charset="0"/>
              <a:buNone/>
              <a:tabLst/>
              <a:defRPr/>
            </a:pPr>
            <a:endParaRPr lang="en-US" sz="1200" dirty="0">
              <a:solidFill>
                <a:prstClr val="black"/>
              </a:solidFill>
            </a:endParaRPr>
          </a:p>
          <a:p>
            <a:pPr marL="0" marR="0" lvl="0" indent="0" algn="l" defTabSz="844550" rtl="0" eaLnBrk="1" fontAlgn="auto" latinLnBrk="0" hangingPunct="1">
              <a:lnSpc>
                <a:spcPct val="90000"/>
              </a:lnSpc>
              <a:spcBef>
                <a:spcPct val="0"/>
              </a:spcBef>
              <a:spcAft>
                <a:spcPct val="35000"/>
              </a:spcAft>
              <a:buClr>
                <a:srgbClr val="F49100"/>
              </a:buClr>
              <a:buSzPct val="95000"/>
              <a:buFont typeface="Arial" panose="020B0604020202020204" pitchFamily="34" charset="0"/>
              <a:buNone/>
              <a:tabLst/>
              <a:defRPr/>
            </a:pPr>
            <a:r>
              <a:rPr lang="en-US" sz="1200" dirty="0">
                <a:solidFill>
                  <a:prstClr val="black"/>
                </a:solidFill>
              </a:rPr>
              <a:t>Interested in hosting? Register your school or organization at </a:t>
            </a:r>
            <a:r>
              <a:rPr lang="en-US" dirty="0">
                <a:hlinkClick r:id="rId3"/>
              </a:rPr>
              <a:t>https://www.cash4college.csac.ca.gov/Organization/CCFC_CreateOrganization</a:t>
            </a:r>
            <a:endParaRPr lang="en-US" dirty="0"/>
          </a:p>
          <a:p>
            <a:pPr marL="0" marR="0" lvl="0" indent="0" algn="l" defTabSz="844550" rtl="0" eaLnBrk="1" fontAlgn="auto" latinLnBrk="0" hangingPunct="1">
              <a:lnSpc>
                <a:spcPct val="90000"/>
              </a:lnSpc>
              <a:spcBef>
                <a:spcPct val="0"/>
              </a:spcBef>
              <a:spcAft>
                <a:spcPct val="35000"/>
              </a:spcAft>
              <a:buClr>
                <a:srgbClr val="F49100"/>
              </a:buClr>
              <a:buSzPct val="95000"/>
              <a:buFont typeface="Arial" panose="020B0604020202020204" pitchFamily="34" charset="0"/>
              <a:buNone/>
              <a:tabLst/>
              <a:defRPr/>
            </a:pPr>
            <a:endParaRPr lang="en-US" sz="1200" dirty="0">
              <a:solidFill>
                <a:prstClr val="black"/>
              </a:solidFill>
            </a:endParaRPr>
          </a:p>
          <a:p>
            <a:pPr marL="0" marR="0" lvl="0" indent="0" algn="l" defTabSz="844550" rtl="0" eaLnBrk="1" fontAlgn="auto" latinLnBrk="0" hangingPunct="1">
              <a:lnSpc>
                <a:spcPct val="90000"/>
              </a:lnSpc>
              <a:spcBef>
                <a:spcPct val="0"/>
              </a:spcBef>
              <a:spcAft>
                <a:spcPct val="35000"/>
              </a:spcAft>
              <a:buClr>
                <a:srgbClr val="F49100"/>
              </a:buClr>
              <a:buSzPct val="95000"/>
              <a:buFont typeface="Arial" panose="020B0604020202020204" pitchFamily="34" charset="0"/>
              <a:buNone/>
              <a:tabLst/>
              <a:defRPr/>
            </a:pPr>
            <a:endParaRPr lang="en-US" sz="1200" dirty="0">
              <a:solidFill>
                <a:prstClr val="black"/>
              </a:solidFill>
            </a:endParaRPr>
          </a:p>
          <a:p>
            <a:pPr marL="0" marR="0" lvl="0" indent="0" algn="l" defTabSz="844550" rtl="0" eaLnBrk="1" fontAlgn="auto" latinLnBrk="0" hangingPunct="1">
              <a:lnSpc>
                <a:spcPct val="90000"/>
              </a:lnSpc>
              <a:spcBef>
                <a:spcPct val="0"/>
              </a:spcBef>
              <a:spcAft>
                <a:spcPct val="35000"/>
              </a:spcAft>
              <a:buClr>
                <a:srgbClr val="F49100"/>
              </a:buClr>
              <a:buSzPct val="95000"/>
              <a:buFont typeface="Arial" panose="020B0604020202020204" pitchFamily="34" charset="0"/>
              <a:buNone/>
              <a:tabLst/>
              <a:defRPr/>
            </a:pPr>
            <a:endParaRPr lang="en-US" sz="1200" dirty="0">
              <a:solidFill>
                <a:prstClr val="black"/>
              </a:solidFill>
            </a:endParaRPr>
          </a:p>
          <a:p>
            <a:pPr marL="0" marR="0" lvl="0" indent="0" algn="l" defTabSz="844550" rtl="0" eaLnBrk="1" fontAlgn="auto" latinLnBrk="0" hangingPunct="1">
              <a:lnSpc>
                <a:spcPct val="90000"/>
              </a:lnSpc>
              <a:spcBef>
                <a:spcPct val="0"/>
              </a:spcBef>
              <a:spcAft>
                <a:spcPct val="35000"/>
              </a:spcAft>
              <a:buClr>
                <a:srgbClr val="F49100"/>
              </a:buClr>
              <a:buSzPct val="95000"/>
              <a:buFont typeface="Arial" panose="020B0604020202020204" pitchFamily="34" charset="0"/>
              <a:buNone/>
              <a:tabLst/>
              <a:defRPr/>
            </a:pPr>
            <a:endParaRPr lang="en-US" sz="1200" dirty="0">
              <a:solidFill>
                <a:prstClr val="black"/>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80280995"/>
      </p:ext>
    </p:extLst>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hope that we have answered your questions thoroughly. If there are any final questions, we will remain online for a few minutes after the conclusion of this webinar. Feel free to type or ask your questions at this time. </a:t>
            </a:r>
          </a:p>
          <a:p>
            <a:endParaRPr lang="en-US" dirty="0"/>
          </a:p>
          <a:p>
            <a:r>
              <a:rPr lang="en-US" dirty="0"/>
              <a:t>On the next slide, you will find our contact information.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44809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slideMaster" Target="../slideMasters/slideMaster1.xml"/><Relationship Id="rId3"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slideMaster" Target="../slideMasters/slideMaster1.xml"/><Relationship Id="rId3"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tags" Target="../tags/tag8.xml"/><Relationship Id="rId2"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Slide Number Placeholder 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799726B-B3EF-417B-822B-07A4FF137F62}"/>
              </a:ext>
            </a:extLst>
          </p:cNvPr>
          <p:cNvSpPr>
            <a:spLocks noGrp="1"/>
          </p:cNvSpPr>
          <p:nvPr>
            <p:ph type="sldNum" sz="quarter" idx="12"/>
          </p:nvPr>
        </p:nvSpPr>
        <p:spPr>
          <a:xfrm>
            <a:off x="10028582" y="6356350"/>
            <a:ext cx="1325217" cy="365125"/>
          </a:xfrm>
        </p:spPr>
        <p:txBody>
          <a:bodyPr/>
          <a:lstStyle>
            <a:lvl1pPr>
              <a:defRPr>
                <a:solidFill>
                  <a:schemeClr val="bg1"/>
                </a:solidFill>
              </a:defRPr>
            </a:lvl1pPr>
          </a:lstStyle>
          <a:p>
            <a:fld id="{D1A760A9-A18A-454B-A9A3-3A7A6F74A1C1}" type="slidenum">
              <a:rPr lang="en-US" smtClean="0"/>
              <a:pPr/>
              <a:t>‹#›</a:t>
            </a:fld>
            <a:endParaRPr lang="en-US"/>
          </a:p>
        </p:txBody>
      </p:sp>
    </p:spTree>
    <p:custDataLst>
      <p:tags r:id="rId1"/>
    </p:custDataLst>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1976235"/>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9"/>
          <p:cNvSpPr>
            <a:spLocks noGrp="1"/>
          </p:cNvSpPr>
          <p:nvPr>
            <p:ph type="sldNum" sz="quarter" idx="12"/>
          </p:nvPr>
        </p:nvSpPr>
        <p:spPr>
          <a:xfrm>
            <a:off x="10015303" y="6339610"/>
            <a:ext cx="1825978" cy="365125"/>
          </a:xfrm>
        </p:spPr>
        <p:txBody>
          <a:bodyPr/>
          <a:lstStyle>
            <a:lvl1pPr>
              <a:defRPr>
                <a:solidFill>
                  <a:schemeClr val="bg1"/>
                </a:solidFill>
              </a:defRPr>
            </a:lvl1pPr>
          </a:lstStyle>
          <a:p>
            <a:fld id="{D1A760A9-A18A-454B-A9A3-3A7A6F74A1C1}" type="slidenum">
              <a:rPr lang="en-US" smtClean="0"/>
              <a:pPr/>
              <a:t>‹#›</a:t>
            </a:fld>
            <a:endParaRPr lang="en-US"/>
          </a:p>
        </p:txBody>
      </p:sp>
    </p:spTree>
    <p:custDataLst>
      <p:tags r:id="rId1"/>
    </p:custDataLst>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04228124"/>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Learning Objectiv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ACC4DC-1E65-4E73-AC4B-F9FCEBB73EEC}"/>
              </a:ext>
            </a:extLst>
          </p:cNvPr>
          <p:cNvSpPr>
            <a:spLocks noGrp="1"/>
          </p:cNvSpPr>
          <p:nvPr>
            <p:ph type="sldNum" sz="quarter" idx="12"/>
          </p:nvPr>
        </p:nvSpPr>
        <p:spPr>
          <a:xfrm>
            <a:off x="10448967" y="6356350"/>
            <a:ext cx="932542" cy="365125"/>
          </a:xfrm>
        </p:spPr>
        <p:txBody>
          <a:bodyPr/>
          <a:lstStyle>
            <a:lvl1pPr>
              <a:defRPr>
                <a:solidFill>
                  <a:schemeClr val="bg1"/>
                </a:solidFill>
              </a:defRPr>
            </a:lvl1pPr>
          </a:lstStyle>
          <a:p>
            <a:fld id="{D1A760A9-A18A-454B-A9A3-3A7A6F74A1C1}" type="slidenum">
              <a:rPr lang="en-US" smtClean="0"/>
              <a:pPr/>
              <a:t>‹#›</a:t>
            </a:fld>
            <a:endParaRPr lang="en-US"/>
          </a:p>
        </p:txBody>
      </p:sp>
      <p:pic>
        <p:nvPicPr>
          <p:cNvPr id="6" name="Picture 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D8666651-C51D-4619-928D-ED3A1309C65D}"/>
              </a:ext>
            </a:extLst>
          </p:cNvPr>
          <p:cNvPicPr>
            <a:picLocks noChangeAspect="1"/>
          </p:cNvPicPr>
          <p:nvPr userDrawn="1"/>
        </p:nvPicPr>
        <p:blipFill rotWithShape="1">
          <a:blip r:embed="rId3"/>
          <a:srcRect l="2889" r="1092"/>
          <a:stretch/>
        </p:blipFill>
        <p:spPr>
          <a:xfrm>
            <a:off x="6653196" y="845820"/>
            <a:ext cx="5127324" cy="5166359"/>
          </a:xfrm>
          <a:prstGeom prst="rect">
            <a:avLst/>
          </a:prstGeom>
        </p:spPr>
      </p:pic>
      <p:cxnSp>
        <p:nvCxnSpPr>
          <p:cNvPr id="7" name="Straight Connector 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4C6ACFC8-E0E8-44AB-948B-1B48068A6579}"/>
              </a:ext>
            </a:extLst>
          </p:cNvPr>
          <p:cNvCxnSpPr>
            <a:cxnSpLocks/>
          </p:cNvCxnSpPr>
          <p:nvPr userDrawn="1"/>
        </p:nvCxnSpPr>
        <p:spPr>
          <a:xfrm>
            <a:off x="745117" y="1564874"/>
            <a:ext cx="4397633"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0724B318-8D29-4A05-A202-FA144F31CAAE}"/>
              </a:ext>
            </a:extLst>
          </p:cNvPr>
          <p:cNvSpPr>
            <a:spLocks noGrp="1"/>
          </p:cNvSpPr>
          <p:nvPr>
            <p:ph idx="4294967295"/>
          </p:nvPr>
        </p:nvSpPr>
        <p:spPr>
          <a:xfrm>
            <a:off x="722490" y="2160912"/>
            <a:ext cx="6208888" cy="3911924"/>
          </a:xfrm>
        </p:spPr>
        <p:txBody>
          <a:bodyPr vert="horz" lIns="91440" tIns="45720" rIns="91440" bIns="45720" rtlCol="0">
            <a:noAutofit/>
          </a:bodyPr>
          <a:lstStyle/>
          <a:p>
            <a:pPr marL="0" lvl="0" indent="0">
              <a:spcAft>
                <a:spcPts val="600"/>
              </a:spcAft>
              <a:buNone/>
            </a:pPr>
            <a:r>
              <a:rPr lang="en-US"/>
              <a:t>Click to edit Master text styles</a:t>
            </a:r>
          </a:p>
          <a:p>
            <a:pPr marL="0" lvl="1" indent="0">
              <a:spcAft>
                <a:spcPts val="600"/>
              </a:spcAft>
              <a:buNone/>
            </a:pPr>
            <a:r>
              <a:rPr lang="en-US"/>
              <a:t>Second level</a:t>
            </a:r>
          </a:p>
        </p:txBody>
      </p:sp>
      <p:sp>
        <p:nvSpPr>
          <p:cNvPr id="9" name="Rectangle: Rounded Corners 8">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90B4FDF8-E3FF-494D-8FF7-F2FAF2C5ACA6}"/>
              </a:ext>
            </a:extLst>
          </p:cNvPr>
          <p:cNvSpPr/>
          <p:nvPr userDrawn="1"/>
        </p:nvSpPr>
        <p:spPr>
          <a:xfrm>
            <a:off x="8636000" y="4718050"/>
            <a:ext cx="1117600" cy="165100"/>
          </a:xfrm>
          <a:prstGeom prst="roundRect">
            <a:avLst/>
          </a:prstGeom>
          <a:solidFill>
            <a:srgbClr val="EE8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AFEEA39-71C1-41C2-ADCD-66D218779D1E}"/>
              </a:ext>
            </a:extLst>
          </p:cNvPr>
          <p:cNvSpPr/>
          <p:nvPr userDrawn="1"/>
        </p:nvSpPr>
        <p:spPr>
          <a:xfrm>
            <a:off x="8636000" y="4972049"/>
            <a:ext cx="1117600" cy="205407"/>
          </a:xfrm>
          <a:prstGeom prst="roundRect">
            <a:avLst/>
          </a:prstGeom>
          <a:solidFill>
            <a:srgbClr val="F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9B5A09B-A7BC-45CE-BA87-7D012230983A}"/>
              </a:ext>
            </a:extLst>
          </p:cNvPr>
          <p:cNvSpPr/>
          <p:nvPr userDrawn="1"/>
        </p:nvSpPr>
        <p:spPr>
          <a:xfrm>
            <a:off x="8636000" y="5238114"/>
            <a:ext cx="1117600" cy="165100"/>
          </a:xfrm>
          <a:prstGeom prst="roundRect">
            <a:avLst/>
          </a:prstGeom>
          <a:solidFill>
            <a:srgbClr val="2251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F28B1A4-A8ED-4DD7-A071-002283FF48B5}"/>
              </a:ext>
            </a:extLst>
          </p:cNvPr>
          <p:cNvSpPr/>
          <p:nvPr userDrawn="1"/>
        </p:nvSpPr>
        <p:spPr bwMode="white">
          <a:xfrm>
            <a:off x="213555" y="140873"/>
            <a:ext cx="3362178" cy="932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F738771-70EE-4078-9938-F78A0AA97CBF}"/>
              </a:ext>
            </a:extLst>
          </p:cNvPr>
          <p:cNvSpPr>
            <a:spLocks noGrp="1"/>
          </p:cNvSpPr>
          <p:nvPr>
            <p:ph type="title" hasCustomPrompt="1"/>
          </p:nvPr>
        </p:nvSpPr>
        <p:spPr>
          <a:xfrm>
            <a:off x="675842" y="785164"/>
            <a:ext cx="4700604" cy="1325563"/>
          </a:xfrm>
          <a:prstGeom prst="rect">
            <a:avLst/>
          </a:prstGeom>
          <a:ln>
            <a:noFill/>
          </a:ln>
        </p:spPr>
        <p:txBody>
          <a:bodyPr/>
          <a:lstStyle>
            <a:lvl1pPr>
              <a:defRPr/>
            </a:lvl1pPr>
          </a:lstStyle>
          <a:p>
            <a:r>
              <a:rPr lang="en-US" dirty="0"/>
              <a:t>Learning Objectives</a:t>
            </a:r>
          </a:p>
        </p:txBody>
      </p:sp>
    </p:spTree>
    <p:custDataLst>
      <p:tags r:id="rId1"/>
    </p:custDataLst>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95128568"/>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ransition Sl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76F5BC75-D3B9-4C20-8167-24AC706EF4BD}"/>
              </a:ext>
            </a:extLst>
          </p:cNvPr>
          <p:cNvSpPr>
            <a:spLocks noGrp="1"/>
          </p:cNvSpPr>
          <p:nvPr>
            <p:ph type="sldNum" sz="quarter" idx="12"/>
          </p:nvPr>
        </p:nvSpPr>
        <p:spPr>
          <a:xfrm>
            <a:off x="10863470" y="6356350"/>
            <a:ext cx="490330" cy="365125"/>
          </a:xfrm>
        </p:spPr>
        <p:txBody>
          <a:bodyPr/>
          <a:lstStyle>
            <a:lvl1pPr>
              <a:defRPr>
                <a:solidFill>
                  <a:schemeClr val="bg1"/>
                </a:solidFill>
              </a:defRPr>
            </a:lvl1pPr>
          </a:lstStyle>
          <a:p>
            <a:fld id="{D1A760A9-A18A-454B-A9A3-3A7A6F74A1C1}" type="slidenum">
              <a:rPr lang="en-US" smtClean="0"/>
              <a:pPr/>
              <a:t>‹#›</a:t>
            </a:fld>
            <a:endParaRPr lang="en-US"/>
          </a:p>
        </p:txBody>
      </p:sp>
      <p:sp>
        <p:nvSpPr>
          <p:cNvPr id="9" name="Text Placeholder 8">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C3E02ED-4409-4D0D-9E0B-C5FD1A950CD7}"/>
              </a:ext>
            </a:extLst>
          </p:cNvPr>
          <p:cNvSpPr>
            <a:spLocks noGrp="1"/>
          </p:cNvSpPr>
          <p:nvPr>
            <p:ph type="body" sz="quarter" idx="13"/>
          </p:nvPr>
        </p:nvSpPr>
        <p:spPr>
          <a:xfrm>
            <a:off x="2682875" y="2415209"/>
            <a:ext cx="6421438" cy="2047254"/>
          </a:xfrm>
        </p:spPr>
        <p:txBody>
          <a:bodyPr>
            <a:normAutofit/>
          </a:bodyPr>
          <a:lstStyle>
            <a:lvl1pPr marL="0" indent="0" algn="ctr">
              <a:buNone/>
              <a:defRPr sz="7600" b="1" cap="all" baseline="0">
                <a:solidFill>
                  <a:schemeClr val="accent2"/>
                </a:solidFill>
              </a:defRPr>
            </a:lvl1pPr>
          </a:lstStyle>
          <a:p>
            <a:pPr lvl="0"/>
            <a:r>
              <a:rPr lang="en-US"/>
              <a:t>Click to edit Master text styles</a:t>
            </a:r>
          </a:p>
        </p:txBody>
      </p:sp>
    </p:spTree>
    <p:custDataLst>
      <p:tags r:id="rId1"/>
    </p:custDataLst>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54887705"/>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hank You/Contact Info">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75C95A74-3CB1-4272-851D-7253799605A0}"/>
              </a:ext>
            </a:extLst>
          </p:cNvPr>
          <p:cNvSpPr txBox="1">
            <a:spLocks/>
          </p:cNvSpPr>
          <p:nvPr userDrawn="1"/>
        </p:nvSpPr>
        <p:spPr>
          <a:xfrm>
            <a:off x="3553871" y="1916349"/>
            <a:ext cx="5327083" cy="220533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pPr algn="ctr"/>
            <a:r>
              <a:rPr lang="en-US" sz="9000" b="1" spc="100">
                <a:solidFill>
                  <a:srgbClr val="FFC000"/>
                </a:solidFill>
                <a:latin typeface="Calibri (heading)"/>
              </a:rPr>
              <a:t>Thank You</a:t>
            </a:r>
          </a:p>
        </p:txBody>
      </p:sp>
      <p:sp>
        <p:nvSpPr>
          <p:cNvPr id="7" name="Rectangle 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278FD96-ACC5-4D0F-9DED-AC31E1673C13}"/>
              </a:ext>
            </a:extLst>
          </p:cNvPr>
          <p:cNvSpPr/>
          <p:nvPr userDrawn="1"/>
        </p:nvSpPr>
        <p:spPr>
          <a:xfrm>
            <a:off x="477451" y="4668190"/>
            <a:ext cx="4481227" cy="1277273"/>
          </a:xfrm>
          <a:prstGeom prst="rect">
            <a:avLst/>
          </a:prstGeom>
        </p:spPr>
        <p:txBody>
          <a:bodyPr wrap="none">
            <a:spAutoFit/>
          </a:bodyPr>
          <a:lstStyle/>
          <a:p>
            <a:pPr>
              <a:spcAft>
                <a:spcPts val="600"/>
              </a:spcAft>
            </a:pPr>
            <a:r>
              <a:rPr lang="en-US" sz="2400"/>
              <a:t>Contact School Support:</a:t>
            </a:r>
          </a:p>
          <a:p>
            <a:r>
              <a:rPr lang="fr-FR" sz="2400" b="1"/>
              <a:t>Phone: </a:t>
            </a:r>
            <a:r>
              <a:rPr lang="fr-FR" sz="2400"/>
              <a:t>(888) 294-0153</a:t>
            </a:r>
          </a:p>
          <a:p>
            <a:r>
              <a:rPr lang="fr-FR" sz="2400" b="1"/>
              <a:t>Email: </a:t>
            </a:r>
            <a:r>
              <a:rPr lang="fr-FR" sz="2400"/>
              <a:t>schoolsupport@csac.ca.gov</a:t>
            </a:r>
            <a:endParaRPr lang="en-US" sz="2400"/>
          </a:p>
        </p:txBody>
      </p:sp>
      <p:sp>
        <p:nvSpPr>
          <p:cNvPr id="2" name="Rectang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A7A0E471-C5E9-4648-A819-7C4E7044EBFE}"/>
              </a:ext>
            </a:extLst>
          </p:cNvPr>
          <p:cNvSpPr/>
          <p:nvPr userDrawn="1"/>
        </p:nvSpPr>
        <p:spPr bwMode="white">
          <a:xfrm>
            <a:off x="98474" y="98474"/>
            <a:ext cx="3277772" cy="9847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57B69EC-429D-4F6C-A098-08F6854B74A0}"/>
              </a:ext>
            </a:extLst>
          </p:cNvPr>
          <p:cNvPicPr>
            <a:picLocks noChangeAspect="1"/>
          </p:cNvPicPr>
          <p:nvPr userDrawn="1"/>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p:blipFill>
        <p:spPr>
          <a:xfrm>
            <a:off x="9812595" y="4724385"/>
            <a:ext cx="2139082" cy="1164881"/>
          </a:xfrm>
          <a:prstGeom prst="rect">
            <a:avLst/>
          </a:prstGeom>
        </p:spPr>
      </p:pic>
      <p:sp>
        <p:nvSpPr>
          <p:cNvPr id="8" name="Slide Number Placeholder 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4D1F942-7496-4DDD-9C76-077C9A6D1361}"/>
              </a:ext>
            </a:extLst>
          </p:cNvPr>
          <p:cNvSpPr>
            <a:spLocks noGrp="1"/>
          </p:cNvSpPr>
          <p:nvPr>
            <p:ph type="sldNum" sz="quarter" idx="12"/>
          </p:nvPr>
        </p:nvSpPr>
        <p:spPr>
          <a:xfrm>
            <a:off x="10028582" y="6356350"/>
            <a:ext cx="1325217" cy="365125"/>
          </a:xfrm>
        </p:spPr>
        <p:txBody>
          <a:bodyPr/>
          <a:lstStyle>
            <a:lvl1pPr>
              <a:defRPr>
                <a:solidFill>
                  <a:schemeClr val="bg1"/>
                </a:solidFill>
              </a:defRPr>
            </a:lvl1pPr>
          </a:lstStyle>
          <a:p>
            <a:fld id="{D1A760A9-A18A-454B-A9A3-3A7A6F74A1C1}" type="slidenum">
              <a:rPr lang="en-US" smtClean="0"/>
              <a:pPr/>
              <a:t>‹#›</a:t>
            </a:fld>
            <a:endParaRPr lang="en-US"/>
          </a:p>
        </p:txBody>
      </p:sp>
    </p:spTree>
    <p:custDataLst>
      <p:tags r:id="rId1"/>
    </p:custDataLst>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28902128"/>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reserve="1" userDrawn="1">
  <p:cSld name="Blank">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8DDBF527-9305-42D7-A1A2-900E46B579D4}"/>
              </a:ext>
            </a:extLst>
          </p:cNvPr>
          <p:cNvSpPr>
            <a:spLocks noGrp="1"/>
          </p:cNvSpPr>
          <p:nvPr>
            <p:ph type="sldNum" sz="quarter" idx="12"/>
          </p:nvPr>
        </p:nvSpPr>
        <p:spPr>
          <a:xfrm>
            <a:off x="10028582" y="6356350"/>
            <a:ext cx="1325217" cy="365125"/>
          </a:xfrm>
        </p:spPr>
        <p:txBody>
          <a:bodyPr/>
          <a:lstStyle>
            <a:lvl1pPr>
              <a:defRPr>
                <a:solidFill>
                  <a:schemeClr val="tx1"/>
                </a:solidFill>
              </a:defRPr>
            </a:lvl1pPr>
          </a:lstStyle>
          <a:p>
            <a:fld id="{D1A760A9-A18A-454B-A9A3-3A7A6F74A1C1}" type="slidenum">
              <a:rPr lang="en-US" smtClean="0"/>
              <a:pPr/>
              <a:t>‹#›</a:t>
            </a:fld>
            <a:endParaRPr lang="en-US"/>
          </a:p>
        </p:txBody>
      </p:sp>
    </p:spTree>
    <p:custDataLst>
      <p:tags r:id="rId1"/>
    </p:custDataLst>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68425745"/>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userDrawn="1">
  <p:cSld name="1_Page #,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7BFABCD0-1B85-4836-A09C-F010F4DEBAA2}"/>
              </a:ext>
            </a:extLst>
          </p:cNvPr>
          <p:cNvSpPr>
            <a:spLocks noGrp="1"/>
          </p:cNvSpPr>
          <p:nvPr>
            <p:ph type="title"/>
          </p:nvPr>
        </p:nvSpPr>
        <p:spPr>
          <a:xfrm>
            <a:off x="7556500" y="250825"/>
            <a:ext cx="4343400" cy="1325563"/>
          </a:xfrm>
        </p:spPr>
        <p:txBody>
          <a:bodyPr/>
          <a:lstStyle/>
          <a:p>
            <a:r>
              <a:rPr lang="en-US"/>
              <a:t>Click to edit Master title style</a:t>
            </a:r>
          </a:p>
        </p:txBody>
      </p:sp>
      <p:sp>
        <p:nvSpPr>
          <p:cNvPr id="5" name="Slide Number Placeholder 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527F666-30D3-456B-B3BF-75460CBA6B29}"/>
              </a:ext>
            </a:extLst>
          </p:cNvPr>
          <p:cNvSpPr>
            <a:spLocks noGrp="1"/>
          </p:cNvSpPr>
          <p:nvPr>
            <p:ph type="sldNum" sz="quarter" idx="12"/>
          </p:nvPr>
        </p:nvSpPr>
        <p:spPr>
          <a:xfrm>
            <a:off x="10028582" y="6356350"/>
            <a:ext cx="1325217" cy="365125"/>
          </a:xfrm>
        </p:spPr>
        <p:txBody>
          <a:bodyPr/>
          <a:lstStyle/>
          <a:p>
            <a:fld id="{D1A760A9-A18A-454B-A9A3-3A7A6F74A1C1}"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23875592"/>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userDrawn="1">
  <p:cSld name="Whit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43C2F19E-4CB5-4981-85CF-543F33C9E3BE}"/>
              </a:ext>
            </a:extLst>
          </p:cNvPr>
          <p:cNvSpPr>
            <a:spLocks noGrp="1"/>
          </p:cNvSpPr>
          <p:nvPr>
            <p:ph type="title"/>
          </p:nvPr>
        </p:nvSpPr>
        <p:spPr>
          <a:xfrm>
            <a:off x="7352144" y="365125"/>
            <a:ext cx="4839855" cy="1482725"/>
          </a:xfrm>
        </p:spPr>
        <p:txBody>
          <a:bodyPr/>
          <a:lstStyle/>
          <a:p>
            <a:r>
              <a:rPr lang="en-US" dirty="0"/>
              <a:t>Click to edit Master title style</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43846585"/>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userDrawn="1">
  <p:cSld name="Logo, no banner">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210D466-AC96-49D2-AA11-071E058E70AD}"/>
              </a:ext>
            </a:extLst>
          </p:cNvPr>
          <p:cNvSpPr>
            <a:spLocks noGrp="1"/>
          </p:cNvSpPr>
          <p:nvPr>
            <p:ph type="sldNum" sz="quarter" idx="12"/>
          </p:nvPr>
        </p:nvSpPr>
        <p:spPr/>
        <p:txBody>
          <a:bodyPr/>
          <a:lstStyle>
            <a:lvl1pPr>
              <a:defRPr>
                <a:solidFill>
                  <a:schemeClr val="tx1"/>
                </a:solidFill>
              </a:defRPr>
            </a:lvl1pPr>
          </a:lstStyle>
          <a:p>
            <a:fld id="{D1A760A9-A18A-454B-A9A3-3A7A6F74A1C1}" type="slidenum">
              <a:rPr lang="en-US" smtClean="0"/>
              <a:pPr/>
              <a:t>‹#›</a:t>
            </a:fld>
            <a:endParaRPr lang="en-US" dirty="0"/>
          </a:p>
        </p:txBody>
      </p:sp>
      <p:pic>
        <p:nvPicPr>
          <p:cNvPr id="4" name="Picture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80E67BB5-059C-4FDA-9960-135B0C9080EC}"/>
              </a:ext>
            </a:extLst>
          </p:cNvPr>
          <p:cNvPicPr>
            <a:picLocks noChangeAspect="1"/>
          </p:cNvPicPr>
          <p:nvPr userDrawn="1"/>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p:blipFill>
        <p:spPr>
          <a:xfrm>
            <a:off x="70718" y="3253"/>
            <a:ext cx="2139082" cy="1164881"/>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96236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userDrawn="1">
  <p:cSld name="1_Logo &amp; 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62EDD756-675E-407D-88E4-BF08271D5206}"/>
              </a:ext>
            </a:extLst>
          </p:cNvPr>
          <p:cNvSpPr>
            <a:spLocks noGrp="1"/>
          </p:cNvSpPr>
          <p:nvPr>
            <p:ph type="title"/>
          </p:nvPr>
        </p:nvSpPr>
        <p:spPr>
          <a:xfrm>
            <a:off x="8820150" y="0"/>
            <a:ext cx="3944691" cy="1921412"/>
          </a:xfrm>
        </p:spPr>
        <p:txBody>
          <a:bodyPr>
            <a:noAutofit/>
          </a:bodyPr>
          <a:lstStyle>
            <a:lvl1pPr>
              <a:defRPr sz="4400"/>
            </a:lvl1pPr>
          </a:lstStyle>
          <a:p>
            <a:r>
              <a:rPr lang="en-US" dirty="0"/>
              <a:t>Click to edit Master title style</a:t>
            </a:r>
          </a:p>
        </p:txBody>
      </p:sp>
      <p:sp>
        <p:nvSpPr>
          <p:cNvPr id="4" name="Slide Number Placeholder 9">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04B68FC-955B-4FB5-B301-4634A7F20A72}"/>
              </a:ext>
            </a:extLst>
          </p:cNvPr>
          <p:cNvSpPr>
            <a:spLocks noGrp="1"/>
          </p:cNvSpPr>
          <p:nvPr>
            <p:ph type="sldNum" sz="quarter" idx="12"/>
          </p:nvPr>
        </p:nvSpPr>
        <p:spPr>
          <a:xfrm>
            <a:off x="8915405" y="6356350"/>
            <a:ext cx="2743200" cy="365125"/>
          </a:xfrm>
        </p:spPr>
        <p:txBody>
          <a:bodyPr/>
          <a:lstStyle/>
          <a:p>
            <a:fld id="{D1A760A9-A18A-454B-A9A3-3A7A6F74A1C1}"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50033125"/>
      </p:ext>
    </p:extLst>
  </p:cSld>
  <p:clrMapOvr>
    <a:masterClrMapping/>
  </p:clrMapOvr>
  <p:hf hdr="0" dt="0"/>
</p:sldLayout>
</file>

<file path=ppt/slideMasters/_rels/slideMaster1.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gs" Target="../tags/tag2.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9480D854-E2FD-4A4D-BFC7-C1B574F0F70A}"/>
              </a:ext>
            </a:extLst>
          </p:cNvPr>
          <p:cNvSpPr/>
          <p:nvPr userDrawn="1"/>
        </p:nvSpPr>
        <p:spPr>
          <a:xfrm>
            <a:off x="0" y="6173660"/>
            <a:ext cx="12192000" cy="681037"/>
          </a:xfrm>
          <a:prstGeom prst="rect">
            <a:avLst/>
          </a:prstGeom>
          <a:solidFill>
            <a:srgbClr val="1032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150937"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D1A760A9-A18A-454B-A9A3-3A7A6F74A1C1}" type="slidenum">
              <a:rPr lang="en-US" smtClean="0"/>
              <a:pPr/>
              <a:t>‹#›</a:t>
            </a:fld>
            <a:endParaRPr lang="en-US"/>
          </a:p>
        </p:txBody>
      </p:sp>
      <p:sp>
        <p:nvSpPr>
          <p:cNvPr id="8" name="Footer Placeholder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916EBC2-A407-4E51-8745-E1C00E2E2BE0}"/>
              </a:ext>
            </a:extLst>
          </p:cNvPr>
          <p:cNvSpPr txBox="1">
            <a:spLocks/>
          </p:cNvSpPr>
          <p:nvPr userDrawn="1"/>
        </p:nvSpPr>
        <p:spPr>
          <a:xfrm>
            <a:off x="2700883" y="6356350"/>
            <a:ext cx="628494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500" b="1" i="1" dirty="0">
                <a:solidFill>
                  <a:schemeClr val="bg1"/>
                </a:solidFill>
                <a:latin typeface="+mn-lt"/>
              </a:rPr>
              <a:t>Making education beyond high school financially accessible to all Californians</a:t>
            </a:r>
          </a:p>
        </p:txBody>
      </p:sp>
      <p:pic>
        <p:nvPicPr>
          <p:cNvPr id="9" name="Picture 8">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06A1EDBC-28F1-4ABE-AA53-9921F530879F}"/>
              </a:ext>
            </a:extLst>
          </p:cNvPr>
          <p:cNvPicPr>
            <a:picLocks noChangeAspect="1"/>
          </p:cNvPicPr>
          <p:nvPr userDrawn="1"/>
        </p:nvPicPr>
        <p:blipFill>
          <a:blip r:embed="rId1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p:blipFill>
        <p:spPr>
          <a:xfrm>
            <a:off x="70718" y="3253"/>
            <a:ext cx="2139082" cy="1164881"/>
          </a:xfrm>
          <a:prstGeom prst="rect">
            <a:avLst/>
          </a:prstGeom>
        </p:spPr>
      </p:pic>
      <p:cxnSp>
        <p:nvCxnSpPr>
          <p:cNvPr id="12" name="Straight Connector 1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1A61B9C-DBD6-4975-9484-AC36F51927DA}"/>
              </a:ext>
            </a:extLst>
          </p:cNvPr>
          <p:cNvCxnSpPr/>
          <p:nvPr userDrawn="1"/>
        </p:nvCxnSpPr>
        <p:spPr>
          <a:xfrm>
            <a:off x="0" y="6173660"/>
            <a:ext cx="12192000" cy="0"/>
          </a:xfrm>
          <a:prstGeom prst="line">
            <a:avLst/>
          </a:prstGeom>
          <a:ln w="38100">
            <a:solidFill>
              <a:srgbClr val="F4D50B"/>
            </a:solidFill>
          </a:ln>
        </p:spPr>
        <p:style>
          <a:lnRef idx="1">
            <a:schemeClr val="accent4"/>
          </a:lnRef>
          <a:fillRef idx="0">
            <a:schemeClr val="accent4"/>
          </a:fillRef>
          <a:effectRef idx="0">
            <a:schemeClr val="accent4"/>
          </a:effectRef>
          <a:fontRef idx="minor">
            <a:schemeClr val="tx1"/>
          </a:fontRef>
        </p:style>
      </p:cxnSp>
    </p:spTree>
    <p:custDataLst>
      <p:tags r:id="rId12"/>
    </p:custDataLst>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69290049"/>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8" r:id="rId3"/>
    <p:sldLayoutId id="2147483689" r:id="rId4"/>
    <p:sldLayoutId id="2147483690" r:id="rId5"/>
    <p:sldLayoutId id="2147483695" r:id="rId6"/>
    <p:sldLayoutId id="2147483697" r:id="rId7"/>
    <p:sldLayoutId id="2147483698" r:id="rId8"/>
    <p:sldLayoutId id="2147483699" r:id="rId9"/>
    <p:sldLayoutId id="2147483700" r:id="rId10"/>
  </p:sldLayoutIdLst>
  <p:hf hdr="0" dt="0"/>
  <p:txStyles>
    <p:title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png"/><Relationship Id="rId9" Type="http://schemas.openxmlformats.org/officeDocument/2006/relationships/image" Target="../media/image9.pn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hyperlink" Target="https://usaherald.com/update-federal-judge-urges-opioid-lawsuit-defendants-quickly-settle-claims/" TargetMode="External"/><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5" Type="http://schemas.openxmlformats.org/officeDocument/2006/relationships/image" Target="../media/image16.jpeg"/><Relationship Id="rId6" Type="http://schemas.openxmlformats.org/officeDocument/2006/relationships/image" Target="../media/image17.png"/><Relationship Id="rId7" Type="http://schemas.openxmlformats.org/officeDocument/2006/relationships/image" Target="../media/image18.png"/><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jpeg"/><Relationship Id="rId5" Type="http://schemas.openxmlformats.org/officeDocument/2006/relationships/image" Target="../media/image27.jpeg"/><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 Id="rId3" Type="http://schemas.openxmlformats.org/officeDocument/2006/relationships/image" Target="../media/image3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4" Type="http://schemas.openxmlformats.org/officeDocument/2006/relationships/hyperlink" Target="http://www.nea.org/home/immigration.html" TargetMode="External"/><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36.png"/><Relationship Id="rId1" Type="http://schemas.openxmlformats.org/officeDocument/2006/relationships/slideLayout" Target="../slideLayouts/slideLayout9.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3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9.xml"/><Relationship Id="rId3"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png"/><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4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4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805DA78B-3993-4658-8854-14EBEBBB5D45}"/>
              </a:ext>
            </a:extLst>
          </p:cNvPr>
          <p:cNvSpPr txBox="1"/>
          <p:nvPr/>
        </p:nvSpPr>
        <p:spPr>
          <a:xfrm>
            <a:off x="1270612" y="1265720"/>
            <a:ext cx="9650773" cy="3093154"/>
          </a:xfrm>
          <a:prstGeom prst="rect">
            <a:avLst/>
          </a:prstGeom>
          <a:noFill/>
        </p:spPr>
        <p:txBody>
          <a:bodyPr wrap="square" rtlCol="0">
            <a:spAutoFit/>
          </a:bodyPr>
          <a:lstStyle/>
          <a:p>
            <a:pPr algn="ctr"/>
            <a:r>
              <a:rPr lang="en-US" sz="6500" dirty="0"/>
              <a:t>AB 540 and the California Dream Act Application (CADAA)</a:t>
            </a:r>
          </a:p>
        </p:txBody>
      </p:sp>
      <p:sp>
        <p:nvSpPr>
          <p:cNvPr id="9" name="Rectangle: Rounded Corners 8">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5BFF0EE-7069-4437-933C-3F297C9FBFD8}"/>
              </a:ext>
            </a:extLst>
          </p:cNvPr>
          <p:cNvSpPr/>
          <p:nvPr/>
        </p:nvSpPr>
        <p:spPr>
          <a:xfrm>
            <a:off x="3596400" y="4358874"/>
            <a:ext cx="4999195" cy="1523999"/>
          </a:xfrm>
          <a:prstGeom prst="roundRect">
            <a:avLst/>
          </a:prstGeom>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Training and Outreach Unit</a:t>
            </a:r>
          </a:p>
          <a:p>
            <a:pPr algn="ctr"/>
            <a:r>
              <a:rPr lang="en-US" sz="2400" b="1" dirty="0">
                <a:solidFill>
                  <a:schemeClr val="tx1"/>
                </a:solidFill>
              </a:rPr>
              <a:t>California Student Aid Commission</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1512149"/>
      </p:ext>
    </p:extLst>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A11248EB-463E-477B-A621-0E393F65F64A}"/>
              </a:ext>
            </a:extLst>
          </p:cNvPr>
          <p:cNvPicPr>
            <a:picLocks noChangeAspect="1"/>
          </p:cNvPicPr>
          <p:nvPr/>
        </p:nvPicPr>
        <p:blipFill rotWithShape="1">
          <a:blip r:embed="rId3"/>
          <a:srcRect l="2889" r="1092"/>
          <a:stretch/>
        </p:blipFill>
        <p:spPr>
          <a:xfrm>
            <a:off x="6653196" y="845820"/>
            <a:ext cx="5127324" cy="5166359"/>
          </a:xfrm>
          <a:prstGeom prst="rect">
            <a:avLst/>
          </a:prstGeom>
        </p:spPr>
      </p:pic>
      <p:sp>
        <p:nvSpPr>
          <p:cNvPr id="5" name="Rectangle: Rounded Corners 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B0D98B45-B603-4DD1-BEE8-F3DF269F9DAF}"/>
              </a:ext>
            </a:extLst>
          </p:cNvPr>
          <p:cNvSpPr/>
          <p:nvPr/>
        </p:nvSpPr>
        <p:spPr>
          <a:xfrm>
            <a:off x="8636000" y="4718050"/>
            <a:ext cx="1117600" cy="165100"/>
          </a:xfrm>
          <a:prstGeom prst="roundRect">
            <a:avLst/>
          </a:prstGeom>
          <a:solidFill>
            <a:srgbClr val="EE8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98483C51-4AA7-45D6-9556-8C5D7FE79F8E}"/>
              </a:ext>
            </a:extLst>
          </p:cNvPr>
          <p:cNvSpPr/>
          <p:nvPr/>
        </p:nvSpPr>
        <p:spPr>
          <a:xfrm>
            <a:off x="8636000" y="4972049"/>
            <a:ext cx="1117600" cy="205407"/>
          </a:xfrm>
          <a:prstGeom prst="roundRect">
            <a:avLst/>
          </a:prstGeom>
          <a:solidFill>
            <a:srgbClr val="F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3E96C66-8195-4209-8AA6-680E75CDB94F}"/>
              </a:ext>
            </a:extLst>
          </p:cNvPr>
          <p:cNvSpPr/>
          <p:nvPr/>
        </p:nvSpPr>
        <p:spPr>
          <a:xfrm>
            <a:off x="8636000" y="5220861"/>
            <a:ext cx="1117600" cy="165100"/>
          </a:xfrm>
          <a:prstGeom prst="roundRect">
            <a:avLst/>
          </a:prstGeom>
          <a:solidFill>
            <a:srgbClr val="2251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DBBB3201-1B7E-43D6-877C-E281C20DC1EA}"/>
              </a:ext>
            </a:extLst>
          </p:cNvPr>
          <p:cNvSpPr txBox="1"/>
          <p:nvPr/>
        </p:nvSpPr>
        <p:spPr>
          <a:xfrm>
            <a:off x="629111" y="1969641"/>
            <a:ext cx="6758633" cy="3416320"/>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800" dirty="0"/>
              <a:t>Actively participate and ask clarifying questions to increase understanding of the Dream Act Application (CADAA)</a:t>
            </a:r>
          </a:p>
          <a:p>
            <a:pPr marL="342900" indent="-342900">
              <a:spcAft>
                <a:spcPts val="600"/>
              </a:spcAft>
              <a:buFont typeface="Arial" panose="020B0604020202020204" pitchFamily="34" charset="0"/>
              <a:buChar char="•"/>
            </a:pPr>
            <a:r>
              <a:rPr lang="en-US" sz="2800" dirty="0"/>
              <a:t>Gain insight on AB 540 requirements</a:t>
            </a:r>
          </a:p>
          <a:p>
            <a:pPr marL="342900" indent="-342900">
              <a:spcAft>
                <a:spcPts val="600"/>
              </a:spcAft>
              <a:buFont typeface="Arial" panose="020B0604020202020204" pitchFamily="34" charset="0"/>
              <a:buChar char="•"/>
            </a:pPr>
            <a:r>
              <a:rPr lang="en-US" sz="2800" dirty="0"/>
              <a:t>Understand application pitfalls </a:t>
            </a:r>
          </a:p>
          <a:p>
            <a:pPr marL="342900" indent="-342900">
              <a:spcAft>
                <a:spcPts val="600"/>
              </a:spcAft>
              <a:buFont typeface="Arial" panose="020B0604020202020204" pitchFamily="34" charset="0"/>
              <a:buChar char="•"/>
            </a:pPr>
            <a:r>
              <a:rPr lang="en-US" sz="2800" dirty="0"/>
              <a:t>Utilize these practices to comply with statute</a:t>
            </a:r>
          </a:p>
        </p:txBody>
      </p:sp>
      <p:sp>
        <p:nvSpPr>
          <p:cNvPr id="10" name="TextBox 9">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507F053-2D4C-4B0C-B2C5-9DF1C846A570}"/>
              </a:ext>
            </a:extLst>
          </p:cNvPr>
          <p:cNvSpPr txBox="1"/>
          <p:nvPr/>
        </p:nvSpPr>
        <p:spPr>
          <a:xfrm>
            <a:off x="629111" y="644118"/>
            <a:ext cx="4638473" cy="769441"/>
          </a:xfrm>
          <a:prstGeom prst="rect">
            <a:avLst/>
          </a:prstGeom>
          <a:noFill/>
        </p:spPr>
        <p:txBody>
          <a:bodyPr wrap="square" rtlCol="0">
            <a:spAutoFit/>
          </a:bodyPr>
          <a:lstStyle/>
          <a:p>
            <a:r>
              <a:rPr lang="en-US" sz="4400" dirty="0"/>
              <a:t>Learning Objectives</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20207880"/>
      </p:ext>
    </p:extLst>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descr="Image of Zoom group Chat feature" hidden="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0AC1A116-FEAD-4BF9-BFBE-D6BF649AE69D}"/>
              </a:ext>
            </a:extLst>
          </p:cNvPr>
          <p:cNvPicPr>
            <a:picLocks noChangeAspect="1"/>
          </p:cNvPicPr>
          <p:nvPr/>
        </p:nvPicPr>
        <p:blipFill rotWithShape="1">
          <a:blip r:embed="rId3"/>
          <a:srcRect l="1617" t="5670" r="19164" b="-164"/>
          <a:stretch/>
        </p:blipFill>
        <p:spPr>
          <a:xfrm>
            <a:off x="7919587" y="1521022"/>
            <a:ext cx="4260531" cy="4179398"/>
          </a:xfrm>
          <a:prstGeom prst="rect">
            <a:avLst/>
          </a:prstGeom>
        </p:spPr>
      </p:pic>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A4B8B56-E561-4D46-BF70-31AFAFB5B19F}"/>
              </a:ext>
            </a:extLst>
          </p:cNvPr>
          <p:cNvSpPr>
            <a:spLocks noGrp="1"/>
          </p:cNvSpPr>
          <p:nvPr>
            <p:ph type="title"/>
          </p:nvPr>
        </p:nvSpPr>
        <p:spPr>
          <a:xfrm>
            <a:off x="7170060" y="78223"/>
            <a:ext cx="4918526" cy="838772"/>
          </a:xfrm>
        </p:spPr>
        <p:txBody>
          <a:bodyPr>
            <a:normAutofit/>
          </a:bodyPr>
          <a:lstStyle/>
          <a:p>
            <a:r>
              <a:rPr lang="en-US" dirty="0">
                <a:latin typeface="+mn-lt"/>
              </a:rPr>
              <a:t>In Today’s Webinar…</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449179AD-5097-4972-A224-8C571AD490DD}"/>
              </a:ext>
            </a:extLst>
          </p:cNvPr>
          <p:cNvSpPr>
            <a:spLocks noGrp="1"/>
          </p:cNvSpPr>
          <p:nvPr>
            <p:ph sz="half" idx="4294967295"/>
          </p:nvPr>
        </p:nvSpPr>
        <p:spPr>
          <a:xfrm>
            <a:off x="288896" y="1305861"/>
            <a:ext cx="5210629" cy="4933950"/>
          </a:xfrm>
        </p:spPr>
        <p:txBody>
          <a:bodyPr>
            <a:noAutofit/>
          </a:bodyPr>
          <a:lstStyle/>
          <a:p>
            <a:pPr marL="457200" indent="-457200">
              <a:spcBef>
                <a:spcPts val="600"/>
              </a:spcBef>
              <a:spcAft>
                <a:spcPts val="1000"/>
              </a:spcAft>
            </a:pPr>
            <a:r>
              <a:rPr lang="en-US" sz="2200" dirty="0"/>
              <a:t>Phones will be muted to eliminate background noise</a:t>
            </a:r>
          </a:p>
          <a:p>
            <a:pPr marL="457200" indent="-457200">
              <a:lnSpc>
                <a:spcPct val="100000"/>
              </a:lnSpc>
              <a:spcBef>
                <a:spcPts val="600"/>
              </a:spcBef>
              <a:spcAft>
                <a:spcPts val="600"/>
              </a:spcAft>
            </a:pPr>
            <a:r>
              <a:rPr lang="en-US" sz="2200" dirty="0"/>
              <a:t>Type questions “to everyone” into the Chat window. Staff is available to answer your questions real time.</a:t>
            </a:r>
          </a:p>
          <a:p>
            <a:pPr marL="822960" lvl="1" indent="-457200">
              <a:spcBef>
                <a:spcPts val="600"/>
              </a:spcBef>
              <a:spcAft>
                <a:spcPts val="1000"/>
              </a:spcAft>
              <a:buSzPct val="70000"/>
              <a:buFont typeface="Wingdings" panose="05000000000000000000" pitchFamily="2" charset="2"/>
              <a:buChar char="Ø"/>
            </a:pPr>
            <a:r>
              <a:rPr lang="en-US" sz="2200" dirty="0"/>
              <a:t>“Chat” is accessed from the bottom of the screen and will be docked to    one side of your viewing window. </a:t>
            </a:r>
          </a:p>
          <a:p>
            <a:pPr marL="822960" lvl="1" indent="-457200">
              <a:spcBef>
                <a:spcPts val="600"/>
              </a:spcBef>
              <a:spcAft>
                <a:spcPts val="1000"/>
              </a:spcAft>
              <a:buSzPct val="70000"/>
              <a:buFont typeface="Wingdings" panose="05000000000000000000" pitchFamily="2" charset="2"/>
              <a:buChar char="Ø"/>
            </a:pPr>
            <a:r>
              <a:rPr lang="en-US" sz="2200" dirty="0"/>
              <a:t>A PDF of this webinar can be downloaded from the “File” icon</a:t>
            </a:r>
          </a:p>
          <a:p>
            <a:pPr>
              <a:spcBef>
                <a:spcPts val="600"/>
              </a:spcBef>
              <a:spcAft>
                <a:spcPts val="1000"/>
              </a:spcAft>
              <a:buSzPct val="100000"/>
            </a:pPr>
            <a:r>
              <a:rPr lang="en-US" sz="2200" dirty="0"/>
              <a:t>Open “Participants” window to raise  hand        to be called on.</a:t>
            </a:r>
          </a:p>
        </p:txBody>
      </p:sp>
      <p:pic>
        <p:nvPicPr>
          <p:cNvPr id="4" name="Content Placeholder 3" descr="Image of Zoom group chat window" hidden="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655EE664-C597-44E7-99FF-D091D440601A}"/>
              </a:ext>
            </a:extLst>
          </p:cNvPr>
          <p:cNvPicPr>
            <a:picLocks noGrp="1" noChangeAspect="1"/>
          </p:cNvPicPr>
          <p:nvPr>
            <p:ph sz="half" idx="4294967295"/>
          </p:nvPr>
        </p:nvPicPr>
        <p:blipFill>
          <a:blip r:embed="rId4"/>
          <a:stretch>
            <a:fillRect/>
          </a:stretch>
        </p:blipFill>
        <p:spPr>
          <a:xfrm>
            <a:off x="7924800" y="122238"/>
            <a:ext cx="4267200" cy="4400550"/>
          </a:xfrm>
          <a:prstGeom prst="rect">
            <a:avLst/>
          </a:prstGeom>
        </p:spPr>
      </p:pic>
      <p:sp>
        <p:nvSpPr>
          <p:cNvPr id="8" name="Arrow: Down 7">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954C006-F55F-483B-BC2E-1B247C1AEFC6}"/>
              </a:ext>
              <a:ext uri="{C183D7F6-B498-43B3-948B-1728B52AA6E4}">
                <adec:decorative xmlns:adec="http://schemas.microsoft.com/office/drawing/2017/decorative" xmlns:p="http://schemas.openxmlformats.org/presentationml/2006/main" xmlns:r="http://schemas.openxmlformats.org/officeDocument/2006/relationships" xmlns:a="http://schemas.openxmlformats.org/drawingml/2006/main" xmlns="" val="1"/>
              </a:ext>
            </a:extLst>
          </p:cNvPr>
          <p:cNvSpPr/>
          <p:nvPr/>
        </p:nvSpPr>
        <p:spPr>
          <a:xfrm rot="10800000">
            <a:off x="8644481" y="6029144"/>
            <a:ext cx="175258" cy="330200"/>
          </a:xfrm>
          <a:prstGeom prst="downArrow">
            <a:avLst/>
          </a:pr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01F87761-C835-4BF5-8234-498CB4C4942D}"/>
              </a:ext>
              <a:ext uri="{C183D7F6-B498-43B3-948B-1728B52AA6E4}">
                <adec:decorative xmlns:adec="http://schemas.microsoft.com/office/drawing/2017/decorative" xmlns:p="http://schemas.openxmlformats.org/presentationml/2006/main" xmlns:r="http://schemas.openxmlformats.org/officeDocument/2006/relationships" xmlns:a="http://schemas.openxmlformats.org/drawingml/2006/main" xmlns="" val="1"/>
              </a:ext>
            </a:extLst>
          </p:cNvPr>
          <p:cNvSpPr/>
          <p:nvPr/>
        </p:nvSpPr>
        <p:spPr>
          <a:xfrm>
            <a:off x="5519278" y="1214203"/>
            <a:ext cx="6407320" cy="473653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hidden="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BAE0E40-33EF-4928-B1B5-4D20DC6F13DD}"/>
              </a:ext>
            </a:extLst>
          </p:cNvPr>
          <p:cNvPicPr>
            <a:picLocks noChangeAspect="1"/>
          </p:cNvPicPr>
          <p:nvPr/>
        </p:nvPicPr>
        <p:blipFill rotWithShape="1">
          <a:blip r:embed="rId5"/>
          <a:srcRect r="25475"/>
          <a:stretch/>
        </p:blipFill>
        <p:spPr>
          <a:xfrm>
            <a:off x="9746026" y="2074767"/>
            <a:ext cx="1728575" cy="849482"/>
          </a:xfrm>
          <a:prstGeom prst="rect">
            <a:avLst/>
          </a:prstGeom>
        </p:spPr>
      </p:pic>
      <p:pic>
        <p:nvPicPr>
          <p:cNvPr id="6" name="Picture 5" hidden="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23CF340-4984-4F00-82DD-E9DA19511E71}"/>
              </a:ext>
            </a:extLst>
          </p:cNvPr>
          <p:cNvPicPr>
            <a:picLocks noChangeAspect="1"/>
          </p:cNvPicPr>
          <p:nvPr/>
        </p:nvPicPr>
        <p:blipFill>
          <a:blip r:embed="rId6"/>
          <a:stretch>
            <a:fillRect/>
          </a:stretch>
        </p:blipFill>
        <p:spPr>
          <a:xfrm>
            <a:off x="9682311" y="5093150"/>
            <a:ext cx="1856006" cy="554855"/>
          </a:xfrm>
          <a:prstGeom prst="rect">
            <a:avLst/>
          </a:prstGeom>
        </p:spPr>
      </p:pic>
      <p:pic>
        <p:nvPicPr>
          <p:cNvPr id="1026" name="Picture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BA9A3BD2-8F70-4234-B28C-5EE6B6401E8F}"/>
              </a:ext>
            </a:extLst>
          </p:cNvPr>
          <p:cNvPicPr>
            <a:picLocks noChangeAspect="1" noChangeArrowheads="1"/>
          </p:cNvPicPr>
          <p:nvPr/>
        </p:nvPicPr>
        <p:blipFill rotWithShape="1">
          <a:blip r:embed="rId7">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742" r="742"/>
          <a:stretch/>
        </p:blipFill>
        <p:spPr bwMode="auto">
          <a:xfrm>
            <a:off x="5561698" y="1273313"/>
            <a:ext cx="6398766" cy="4677428"/>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cxnSp>
        <p:nvCxnSpPr>
          <p:cNvPr id="11" name="Straight Arrow Connector 10">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6C4FBD65-3995-4C01-8CD5-903EAB29BFFE}"/>
              </a:ext>
              <a:ext uri="{C183D7F6-B498-43B3-948B-1728B52AA6E4}">
                <adec:decorative xmlns:adec="http://schemas.microsoft.com/office/drawing/2017/decorative" xmlns:p="http://schemas.openxmlformats.org/presentationml/2006/main" xmlns:r="http://schemas.openxmlformats.org/officeDocument/2006/relationships" xmlns:a="http://schemas.openxmlformats.org/drawingml/2006/main" xmlns="" val="1"/>
              </a:ext>
            </a:extLst>
          </p:cNvPr>
          <p:cNvCxnSpPr>
            <a:cxnSpLocks/>
          </p:cNvCxnSpPr>
          <p:nvPr/>
        </p:nvCxnSpPr>
        <p:spPr>
          <a:xfrm flipV="1">
            <a:off x="5007037" y="4581501"/>
            <a:ext cx="3565195" cy="16566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B75B27BA-D620-4CF7-88B8-3D47B7FC9526}"/>
              </a:ext>
            </a:extLst>
          </p:cNvPr>
          <p:cNvPicPr>
            <a:picLocks noChangeAspect="1"/>
          </p:cNvPicPr>
          <p:nvPr/>
        </p:nvPicPr>
        <p:blipFill rotWithShape="1">
          <a:blip r:embed="rId8"/>
          <a:srcRect b="20532"/>
          <a:stretch/>
        </p:blipFill>
        <p:spPr>
          <a:xfrm>
            <a:off x="9383842" y="4508026"/>
            <a:ext cx="1873772" cy="408745"/>
          </a:xfrm>
          <a:prstGeom prst="rect">
            <a:avLst/>
          </a:prstGeom>
        </p:spPr>
      </p:pic>
      <p:sp>
        <p:nvSpPr>
          <p:cNvPr id="13" name="Rectangle 1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1695308-8CA4-46EF-AF78-E89371238A8E}"/>
              </a:ext>
            </a:extLst>
          </p:cNvPr>
          <p:cNvSpPr/>
          <p:nvPr/>
        </p:nvSpPr>
        <p:spPr>
          <a:xfrm>
            <a:off x="7339231" y="2536148"/>
            <a:ext cx="1836851" cy="247337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B0134B28-0764-40B7-9086-AA427399F790}"/>
              </a:ext>
            </a:extLst>
          </p:cNvPr>
          <p:cNvSpPr/>
          <p:nvPr/>
        </p:nvSpPr>
        <p:spPr>
          <a:xfrm>
            <a:off x="9344337" y="2615158"/>
            <a:ext cx="1946086" cy="2323473"/>
          </a:xfrm>
          <a:prstGeom prst="rect">
            <a:avLst/>
          </a:prstGeom>
          <a:noFill/>
          <a:ln w="28575">
            <a:solidFill>
              <a:srgbClr val="00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A325B12B-5969-4987-9574-17F8F6757E16}"/>
              </a:ext>
              <a:ext uri="{C183D7F6-B498-43B3-948B-1728B52AA6E4}">
                <adec:decorative xmlns:adec="http://schemas.microsoft.com/office/drawing/2017/decorative" xmlns:p="http://schemas.openxmlformats.org/presentationml/2006/main" xmlns:r="http://schemas.openxmlformats.org/officeDocument/2006/relationships" xmlns:a="http://schemas.openxmlformats.org/drawingml/2006/main" xmlns="" val="1"/>
              </a:ext>
            </a:extLst>
          </p:cNvPr>
          <p:cNvCxnSpPr>
            <a:cxnSpLocks/>
          </p:cNvCxnSpPr>
          <p:nvPr/>
        </p:nvCxnSpPr>
        <p:spPr>
          <a:xfrm flipV="1">
            <a:off x="4852770" y="4776512"/>
            <a:ext cx="5612030" cy="625979"/>
          </a:xfrm>
          <a:prstGeom prst="straightConnector1">
            <a:avLst/>
          </a:prstGeom>
          <a:ln w="28575">
            <a:solidFill>
              <a:srgbClr val="0099FF"/>
            </a:solidFill>
            <a:tailEnd type="triangle"/>
          </a:ln>
        </p:spPr>
        <p:style>
          <a:lnRef idx="1">
            <a:schemeClr val="accent1"/>
          </a:lnRef>
          <a:fillRef idx="0">
            <a:schemeClr val="accent1"/>
          </a:fillRef>
          <a:effectRef idx="0">
            <a:schemeClr val="accent1"/>
          </a:effectRef>
          <a:fontRef idx="minor">
            <a:schemeClr val="tx1"/>
          </a:fontRef>
        </p:style>
      </p:cxnSp>
      <p:pic>
        <p:nvPicPr>
          <p:cNvPr id="28" name="Picture 27">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C172187-CEE9-4A98-928C-9760A92C053C}"/>
              </a:ext>
            </a:extLst>
          </p:cNvPr>
          <p:cNvPicPr>
            <a:picLocks noChangeAspect="1"/>
          </p:cNvPicPr>
          <p:nvPr/>
        </p:nvPicPr>
        <p:blipFill>
          <a:blip r:embed="rId9"/>
          <a:stretch>
            <a:fillRect/>
          </a:stretch>
        </p:blipFill>
        <p:spPr>
          <a:xfrm>
            <a:off x="1265736" y="5523088"/>
            <a:ext cx="391198" cy="455681"/>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88100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par>
                                <p:cTn id="8" presetID="42"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BEAB662-126E-4078-8AD7-5FEA35D4432D}"/>
              </a:ext>
            </a:extLst>
          </p:cNvPr>
          <p:cNvSpPr/>
          <p:nvPr/>
        </p:nvSpPr>
        <p:spPr>
          <a:xfrm>
            <a:off x="3605952" y="2160994"/>
            <a:ext cx="5660098" cy="61456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indent="1485900">
              <a:spcAft>
                <a:spcPts val="1200"/>
              </a:spcAft>
              <a:buSzPct val="100000"/>
            </a:pPr>
            <a:r>
              <a:rPr lang="en-US" sz="2800" dirty="0">
                <a:solidFill>
                  <a:prstClr val="black"/>
                </a:solidFill>
              </a:rPr>
              <a:t>CADAA Updates</a:t>
            </a:r>
          </a:p>
        </p:txBody>
      </p:sp>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B5DB377-B479-4C74-A452-9F87C35B639E}"/>
              </a:ext>
            </a:extLst>
          </p:cNvPr>
          <p:cNvSpPr txBox="1">
            <a:spLocks/>
          </p:cNvSpPr>
          <p:nvPr/>
        </p:nvSpPr>
        <p:spPr>
          <a:xfrm>
            <a:off x="9428573" y="162988"/>
            <a:ext cx="2922165"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b="0" i="0" u="none" kern="1200">
                <a:solidFill>
                  <a:schemeClr val="tx1"/>
                </a:solidFill>
                <a:latin typeface="+mj-lt"/>
                <a:ea typeface="+mj-ea"/>
                <a:cs typeface="+mj-cs"/>
              </a:defRPr>
            </a:lvl1pPr>
          </a:lstStyle>
          <a:p>
            <a:r>
              <a:rPr lang="en-US" sz="4400" dirty="0">
                <a:latin typeface="+mn-lt"/>
              </a:rPr>
              <a:t>Agenda</a:t>
            </a:r>
          </a:p>
        </p:txBody>
      </p:sp>
      <p:sp>
        <p:nvSpPr>
          <p:cNvPr id="9" name="Freeform: Shape 8">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AC4EC62E-53C8-44AF-8877-E92C8765208F}"/>
              </a:ext>
            </a:extLst>
          </p:cNvPr>
          <p:cNvSpPr/>
          <p:nvPr/>
        </p:nvSpPr>
        <p:spPr>
          <a:xfrm>
            <a:off x="3609665" y="2160995"/>
            <a:ext cx="807179" cy="648506"/>
          </a:xfrm>
          <a:custGeom>
            <a:avLst/>
            <a:gdLst>
              <a:gd name="connsiteX0" fmla="*/ 0 w 807720"/>
              <a:gd name="connsiteY0" fmla="*/ 0 h 562811"/>
              <a:gd name="connsiteX1" fmla="*/ 646746 w 807720"/>
              <a:gd name="connsiteY1" fmla="*/ 0 h 562811"/>
              <a:gd name="connsiteX2" fmla="*/ 646746 w 807720"/>
              <a:gd name="connsiteY2" fmla="*/ 124852 h 562811"/>
              <a:gd name="connsiteX3" fmla="*/ 807720 w 807720"/>
              <a:gd name="connsiteY3" fmla="*/ 296588 h 562811"/>
              <a:gd name="connsiteX4" fmla="*/ 646746 w 807720"/>
              <a:gd name="connsiteY4" fmla="*/ 468324 h 562811"/>
              <a:gd name="connsiteX5" fmla="*/ 646746 w 807720"/>
              <a:gd name="connsiteY5" fmla="*/ 562811 h 562811"/>
              <a:gd name="connsiteX6" fmla="*/ 0 w 807720"/>
              <a:gd name="connsiteY6" fmla="*/ 562811 h 562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7720" h="562811">
                <a:moveTo>
                  <a:pt x="0" y="0"/>
                </a:moveTo>
                <a:lnTo>
                  <a:pt x="646746" y="0"/>
                </a:lnTo>
                <a:lnTo>
                  <a:pt x="646746" y="124852"/>
                </a:lnTo>
                <a:lnTo>
                  <a:pt x="807720" y="296588"/>
                </a:lnTo>
                <a:lnTo>
                  <a:pt x="646746" y="468324"/>
                </a:lnTo>
                <a:lnTo>
                  <a:pt x="646746" y="562811"/>
                </a:lnTo>
                <a:lnTo>
                  <a:pt x="0" y="562811"/>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14300"/>
            <a:r>
              <a:rPr lang="en-US" sz="3600" dirty="0"/>
              <a:t>1</a:t>
            </a:r>
          </a:p>
        </p:txBody>
      </p:sp>
      <p:sp>
        <p:nvSpPr>
          <p:cNvPr id="11" name="Rectangle 10">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C6BF9A7-8C59-4F5E-9955-2EE33308BE3F}"/>
              </a:ext>
            </a:extLst>
          </p:cNvPr>
          <p:cNvSpPr/>
          <p:nvPr/>
        </p:nvSpPr>
        <p:spPr>
          <a:xfrm>
            <a:off x="3592712" y="2939196"/>
            <a:ext cx="5662740" cy="63138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485900">
              <a:spcAft>
                <a:spcPts val="1200"/>
              </a:spcAft>
              <a:buSzPct val="100000"/>
            </a:pPr>
            <a:r>
              <a:rPr lang="en-US" sz="2800" dirty="0">
                <a:solidFill>
                  <a:prstClr val="black"/>
                </a:solidFill>
              </a:rPr>
              <a:t> AB 540</a:t>
            </a:r>
          </a:p>
        </p:txBody>
      </p:sp>
      <p:sp>
        <p:nvSpPr>
          <p:cNvPr id="12" name="Rectangle 1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103AD65-623D-429D-940D-FA6A0757A111}"/>
              </a:ext>
            </a:extLst>
          </p:cNvPr>
          <p:cNvSpPr/>
          <p:nvPr/>
        </p:nvSpPr>
        <p:spPr>
          <a:xfrm>
            <a:off x="3607510" y="3675905"/>
            <a:ext cx="5645836" cy="60822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indent="1485900">
              <a:spcAft>
                <a:spcPts val="1200"/>
              </a:spcAft>
              <a:buSzPct val="100000"/>
            </a:pPr>
            <a:r>
              <a:rPr lang="en-US" sz="2800" dirty="0">
                <a:solidFill>
                  <a:prstClr val="black"/>
                </a:solidFill>
              </a:rPr>
              <a:t>WebGrants</a:t>
            </a:r>
          </a:p>
        </p:txBody>
      </p:sp>
      <p:sp>
        <p:nvSpPr>
          <p:cNvPr id="13" name="Rectangle 1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B3F5FD-66D2-4C21-8815-71FEDFE3E8CA}"/>
              </a:ext>
            </a:extLst>
          </p:cNvPr>
          <p:cNvSpPr/>
          <p:nvPr/>
        </p:nvSpPr>
        <p:spPr>
          <a:xfrm>
            <a:off x="3620214" y="4402945"/>
            <a:ext cx="5645836" cy="63138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indent="1485900">
              <a:spcAft>
                <a:spcPts val="1200"/>
              </a:spcAft>
              <a:buSzPct val="100000"/>
            </a:pPr>
            <a:r>
              <a:rPr lang="en-US" sz="2800" dirty="0">
                <a:solidFill>
                  <a:prstClr val="black"/>
                </a:solidFill>
              </a:rPr>
              <a:t>Resources</a:t>
            </a:r>
          </a:p>
        </p:txBody>
      </p:sp>
      <p:sp>
        <p:nvSpPr>
          <p:cNvPr id="17" name="Freeform: Shape 1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FE31DD3-2F17-4F25-94AC-7839187F697E}"/>
              </a:ext>
            </a:extLst>
          </p:cNvPr>
          <p:cNvSpPr/>
          <p:nvPr/>
        </p:nvSpPr>
        <p:spPr>
          <a:xfrm>
            <a:off x="3610350" y="2921899"/>
            <a:ext cx="806494" cy="648506"/>
          </a:xfrm>
          <a:custGeom>
            <a:avLst/>
            <a:gdLst>
              <a:gd name="connsiteX0" fmla="*/ 0 w 807720"/>
              <a:gd name="connsiteY0" fmla="*/ 0 h 562811"/>
              <a:gd name="connsiteX1" fmla="*/ 646746 w 807720"/>
              <a:gd name="connsiteY1" fmla="*/ 0 h 562811"/>
              <a:gd name="connsiteX2" fmla="*/ 646746 w 807720"/>
              <a:gd name="connsiteY2" fmla="*/ 124852 h 562811"/>
              <a:gd name="connsiteX3" fmla="*/ 807720 w 807720"/>
              <a:gd name="connsiteY3" fmla="*/ 296588 h 562811"/>
              <a:gd name="connsiteX4" fmla="*/ 646746 w 807720"/>
              <a:gd name="connsiteY4" fmla="*/ 468324 h 562811"/>
              <a:gd name="connsiteX5" fmla="*/ 646746 w 807720"/>
              <a:gd name="connsiteY5" fmla="*/ 562811 h 562811"/>
              <a:gd name="connsiteX6" fmla="*/ 0 w 807720"/>
              <a:gd name="connsiteY6" fmla="*/ 562811 h 562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7720" h="562811">
                <a:moveTo>
                  <a:pt x="0" y="0"/>
                </a:moveTo>
                <a:lnTo>
                  <a:pt x="646746" y="0"/>
                </a:lnTo>
                <a:lnTo>
                  <a:pt x="646746" y="124852"/>
                </a:lnTo>
                <a:lnTo>
                  <a:pt x="807720" y="296588"/>
                </a:lnTo>
                <a:lnTo>
                  <a:pt x="646746" y="468324"/>
                </a:lnTo>
                <a:lnTo>
                  <a:pt x="646746" y="562811"/>
                </a:lnTo>
                <a:lnTo>
                  <a:pt x="0" y="562811"/>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14300"/>
            <a:r>
              <a:rPr lang="en-US" sz="3600" dirty="0"/>
              <a:t>2</a:t>
            </a:r>
          </a:p>
        </p:txBody>
      </p:sp>
      <p:sp>
        <p:nvSpPr>
          <p:cNvPr id="18" name="Freeform: Shape 17">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D39597C6-AB7B-4F61-A58B-9789B267D272}"/>
              </a:ext>
            </a:extLst>
          </p:cNvPr>
          <p:cNvSpPr/>
          <p:nvPr/>
        </p:nvSpPr>
        <p:spPr>
          <a:xfrm>
            <a:off x="3605412" y="3666235"/>
            <a:ext cx="806494" cy="631390"/>
          </a:xfrm>
          <a:custGeom>
            <a:avLst/>
            <a:gdLst>
              <a:gd name="connsiteX0" fmla="*/ 0 w 807720"/>
              <a:gd name="connsiteY0" fmla="*/ 0 h 562811"/>
              <a:gd name="connsiteX1" fmla="*/ 646746 w 807720"/>
              <a:gd name="connsiteY1" fmla="*/ 0 h 562811"/>
              <a:gd name="connsiteX2" fmla="*/ 646746 w 807720"/>
              <a:gd name="connsiteY2" fmla="*/ 124852 h 562811"/>
              <a:gd name="connsiteX3" fmla="*/ 807720 w 807720"/>
              <a:gd name="connsiteY3" fmla="*/ 296588 h 562811"/>
              <a:gd name="connsiteX4" fmla="*/ 646746 w 807720"/>
              <a:gd name="connsiteY4" fmla="*/ 468324 h 562811"/>
              <a:gd name="connsiteX5" fmla="*/ 646746 w 807720"/>
              <a:gd name="connsiteY5" fmla="*/ 562811 h 562811"/>
              <a:gd name="connsiteX6" fmla="*/ 0 w 807720"/>
              <a:gd name="connsiteY6" fmla="*/ 562811 h 562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7720" h="562811">
                <a:moveTo>
                  <a:pt x="0" y="0"/>
                </a:moveTo>
                <a:lnTo>
                  <a:pt x="646746" y="0"/>
                </a:lnTo>
                <a:lnTo>
                  <a:pt x="646746" y="124852"/>
                </a:lnTo>
                <a:lnTo>
                  <a:pt x="807720" y="296588"/>
                </a:lnTo>
                <a:lnTo>
                  <a:pt x="646746" y="468324"/>
                </a:lnTo>
                <a:lnTo>
                  <a:pt x="646746" y="562811"/>
                </a:lnTo>
                <a:lnTo>
                  <a:pt x="0" y="56281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14300"/>
            <a:r>
              <a:rPr lang="en-US" sz="3600" dirty="0"/>
              <a:t>3</a:t>
            </a:r>
          </a:p>
        </p:txBody>
      </p:sp>
      <p:sp>
        <p:nvSpPr>
          <p:cNvPr id="19" name="Freeform: Shape 18">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82E2F1AA-0AD6-46DD-9BE2-8FDDD2C138C9}"/>
              </a:ext>
            </a:extLst>
          </p:cNvPr>
          <p:cNvSpPr/>
          <p:nvPr/>
        </p:nvSpPr>
        <p:spPr>
          <a:xfrm>
            <a:off x="3605952" y="4403125"/>
            <a:ext cx="805954" cy="631390"/>
          </a:xfrm>
          <a:custGeom>
            <a:avLst/>
            <a:gdLst>
              <a:gd name="connsiteX0" fmla="*/ 0 w 807720"/>
              <a:gd name="connsiteY0" fmla="*/ 0 h 562811"/>
              <a:gd name="connsiteX1" fmla="*/ 646746 w 807720"/>
              <a:gd name="connsiteY1" fmla="*/ 0 h 562811"/>
              <a:gd name="connsiteX2" fmla="*/ 646746 w 807720"/>
              <a:gd name="connsiteY2" fmla="*/ 124852 h 562811"/>
              <a:gd name="connsiteX3" fmla="*/ 807720 w 807720"/>
              <a:gd name="connsiteY3" fmla="*/ 296588 h 562811"/>
              <a:gd name="connsiteX4" fmla="*/ 646746 w 807720"/>
              <a:gd name="connsiteY4" fmla="*/ 468324 h 562811"/>
              <a:gd name="connsiteX5" fmla="*/ 646746 w 807720"/>
              <a:gd name="connsiteY5" fmla="*/ 562811 h 562811"/>
              <a:gd name="connsiteX6" fmla="*/ 0 w 807720"/>
              <a:gd name="connsiteY6" fmla="*/ 562811 h 562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7720" h="562811">
                <a:moveTo>
                  <a:pt x="0" y="0"/>
                </a:moveTo>
                <a:lnTo>
                  <a:pt x="646746" y="0"/>
                </a:lnTo>
                <a:lnTo>
                  <a:pt x="646746" y="124852"/>
                </a:lnTo>
                <a:lnTo>
                  <a:pt x="807720" y="296588"/>
                </a:lnTo>
                <a:lnTo>
                  <a:pt x="646746" y="468324"/>
                </a:lnTo>
                <a:lnTo>
                  <a:pt x="646746" y="562811"/>
                </a:lnTo>
                <a:lnTo>
                  <a:pt x="0" y="562811"/>
                </a:lnTo>
                <a:close/>
              </a:path>
            </a:pathLst>
          </a:cu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14300"/>
            <a:r>
              <a:rPr lang="en-US" sz="3600" dirty="0"/>
              <a:t>4</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7376138"/>
      </p:ext>
    </p:extLst>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50C9F1E-DDDA-4706-93A3-453D52375E44}"/>
              </a:ext>
            </a:extLst>
          </p:cNvPr>
          <p:cNvSpPr txBox="1"/>
          <p:nvPr/>
        </p:nvSpPr>
        <p:spPr>
          <a:xfrm>
            <a:off x="706951" y="2120949"/>
            <a:ext cx="10778098" cy="2616101"/>
          </a:xfrm>
          <a:prstGeom prst="rect">
            <a:avLst/>
          </a:prstGeom>
          <a:noFill/>
        </p:spPr>
        <p:txBody>
          <a:bodyPr wrap="square" rtlCol="0">
            <a:spAutoFit/>
          </a:bodyPr>
          <a:lstStyle/>
          <a:p>
            <a:pPr algn="ctr"/>
            <a:r>
              <a:rPr lang="en-US" sz="8200" dirty="0"/>
              <a:t>Dream Act Application Updates</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75715034"/>
      </p:ext>
    </p:extLst>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11EC0AC-BCBF-42B6-A2A0-D2CAE4A62D77}"/>
              </a:ext>
            </a:extLst>
          </p:cNvPr>
          <p:cNvSpPr txBox="1"/>
          <p:nvPr/>
        </p:nvSpPr>
        <p:spPr>
          <a:xfrm>
            <a:off x="377370" y="1858080"/>
            <a:ext cx="11495315" cy="3970318"/>
          </a:xfrm>
          <a:prstGeom prst="rect">
            <a:avLst/>
          </a:prstGeom>
          <a:noFill/>
        </p:spPr>
        <p:txBody>
          <a:bodyPr wrap="square" rtlCol="0">
            <a:spAutoFit/>
          </a:bodyPr>
          <a:lstStyle/>
          <a:p>
            <a:pPr marL="342900" indent="-342900">
              <a:buFont typeface="Arial" panose="020B0604020202020204" pitchFamily="34" charset="0"/>
              <a:buChar char="•"/>
            </a:pPr>
            <a:r>
              <a:rPr lang="en-US" sz="2800" dirty="0"/>
              <a:t>Effective 2019-20, the number of Competitive Cal Grant award offers was increased to </a:t>
            </a:r>
            <a:r>
              <a:rPr lang="en-US" sz="2800" b="1" dirty="0"/>
              <a:t>41,000</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CADAA and FAFSA filers now are given </a:t>
            </a:r>
            <a:r>
              <a:rPr lang="en-US" sz="2800" b="1" dirty="0"/>
              <a:t>equal consideration </a:t>
            </a:r>
            <a:r>
              <a:rPr lang="en-US" sz="2800" dirty="0"/>
              <a:t>for competitive awards.</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GPAs for CADAA applicants can be submitted through the SSN GPA upload option using the student’s </a:t>
            </a:r>
            <a:r>
              <a:rPr lang="en-US" sz="2800" b="1" dirty="0"/>
              <a:t>Dream Act ID </a:t>
            </a:r>
            <a:r>
              <a:rPr lang="en-US" sz="2800" dirty="0"/>
              <a:t>or through the </a:t>
            </a:r>
            <a:r>
              <a:rPr lang="en-US" sz="2800" b="1" dirty="0"/>
              <a:t>Non-SSN GPA </a:t>
            </a:r>
            <a:r>
              <a:rPr lang="en-US" sz="2800" dirty="0"/>
              <a:t>upload process.</a:t>
            </a:r>
          </a:p>
        </p:txBody>
      </p:sp>
      <p:sp>
        <p:nvSpPr>
          <p:cNvPr id="9" name="Subtitle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74EC8AA2-A93C-42BF-A44C-2FBB1387C46F}"/>
              </a:ext>
            </a:extLst>
          </p:cNvPr>
          <p:cNvSpPr>
            <a:spLocks noGrp="1"/>
          </p:cNvSpPr>
          <p:nvPr>
            <p:ph type="subTitle" idx="1"/>
          </p:nvPr>
        </p:nvSpPr>
        <p:spPr>
          <a:xfrm>
            <a:off x="5491132" y="128815"/>
            <a:ext cx="6526697" cy="1306286"/>
          </a:xfrm>
        </p:spPr>
        <p:txBody>
          <a:bodyPr>
            <a:noAutofit/>
          </a:bodyPr>
          <a:lstStyle/>
          <a:p>
            <a:pPr algn="r"/>
            <a:r>
              <a:rPr lang="en-US" sz="4400" dirty="0"/>
              <a:t>Competitive Cal Grants for CADAA Applicants</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18134833"/>
      </p:ext>
    </p:extLst>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DD854CA-CFA1-41F8-9424-0654DC40C381}"/>
              </a:ext>
            </a:extLst>
          </p:cNvPr>
          <p:cNvSpPr txBox="1"/>
          <p:nvPr/>
        </p:nvSpPr>
        <p:spPr>
          <a:xfrm>
            <a:off x="3762595" y="96469"/>
            <a:ext cx="8244290" cy="1446550"/>
          </a:xfrm>
          <a:prstGeom prst="rect">
            <a:avLst/>
          </a:prstGeom>
          <a:noFill/>
        </p:spPr>
        <p:txBody>
          <a:bodyPr wrap="square" rtlCol="0">
            <a:spAutoFit/>
          </a:bodyPr>
          <a:lstStyle/>
          <a:p>
            <a:pPr algn="r"/>
            <a:r>
              <a:rPr lang="en-US" sz="4400" dirty="0"/>
              <a:t>California DREAM Loan Program for Graduate Degree Programs</a:t>
            </a:r>
          </a:p>
        </p:txBody>
      </p:sp>
      <p:sp>
        <p:nvSpPr>
          <p:cNvPr id="6" name="TextBox 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81989EB6-F806-4D21-A676-4E385BDF0F2D}"/>
              </a:ext>
            </a:extLst>
          </p:cNvPr>
          <p:cNvSpPr txBox="1"/>
          <p:nvPr/>
        </p:nvSpPr>
        <p:spPr>
          <a:xfrm>
            <a:off x="417996" y="2349735"/>
            <a:ext cx="2370472" cy="954107"/>
          </a:xfrm>
          <a:prstGeom prst="rect">
            <a:avLst/>
          </a:prstGeom>
          <a:noFill/>
        </p:spPr>
        <p:txBody>
          <a:bodyPr wrap="square" rtlCol="0">
            <a:spAutoFit/>
          </a:bodyPr>
          <a:lstStyle/>
          <a:p>
            <a:pPr algn="ctr"/>
            <a:r>
              <a:rPr lang="en-US" sz="2800" b="1" dirty="0"/>
              <a:t>Eligibility</a:t>
            </a:r>
          </a:p>
          <a:p>
            <a:pPr algn="ctr"/>
            <a:r>
              <a:rPr lang="en-US" sz="2800" b="1" dirty="0"/>
              <a:t>Requirements</a:t>
            </a:r>
          </a:p>
        </p:txBody>
      </p:sp>
      <p:sp>
        <p:nvSpPr>
          <p:cNvPr id="8" name="TextBox 7">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E6C7308-51D9-4642-8C43-64E5B798A78C}"/>
              </a:ext>
            </a:extLst>
          </p:cNvPr>
          <p:cNvSpPr txBox="1"/>
          <p:nvPr/>
        </p:nvSpPr>
        <p:spPr>
          <a:xfrm>
            <a:off x="539465" y="4654879"/>
            <a:ext cx="2117983" cy="954107"/>
          </a:xfrm>
          <a:prstGeom prst="rect">
            <a:avLst/>
          </a:prstGeom>
          <a:noFill/>
        </p:spPr>
        <p:txBody>
          <a:bodyPr wrap="square" rtlCol="0">
            <a:spAutoFit/>
          </a:bodyPr>
          <a:lstStyle/>
          <a:p>
            <a:pPr algn="ctr"/>
            <a:r>
              <a:rPr lang="en-US" sz="2800" b="1" dirty="0"/>
              <a:t>DREAM</a:t>
            </a:r>
          </a:p>
          <a:p>
            <a:pPr algn="ctr"/>
            <a:r>
              <a:rPr lang="en-US" sz="2800" b="1" dirty="0"/>
              <a:t>Loan Terms</a:t>
            </a:r>
          </a:p>
        </p:txBody>
      </p:sp>
      <p:sp>
        <p:nvSpPr>
          <p:cNvPr id="9" name="Rectangle 8">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F94D86A-557E-4E28-8A19-C97FCC963E5A}"/>
              </a:ext>
            </a:extLst>
          </p:cNvPr>
          <p:cNvSpPr/>
          <p:nvPr/>
        </p:nvSpPr>
        <p:spPr>
          <a:xfrm>
            <a:off x="3408219" y="1731867"/>
            <a:ext cx="8244289" cy="2354491"/>
          </a:xfrm>
          <a:prstGeom prst="rect">
            <a:avLst/>
          </a:prstGeom>
        </p:spPr>
        <p:txBody>
          <a:bodyPr wrap="square">
            <a:spAutoFit/>
          </a:bodyPr>
          <a:lstStyle/>
          <a:p>
            <a:pPr marL="285750" indent="-285750">
              <a:buFont typeface="Arial" panose="020B0604020202020204" pitchFamily="34" charset="0"/>
              <a:buChar char="•"/>
            </a:pPr>
            <a:r>
              <a:rPr lang="en-US" sz="2100" dirty="0"/>
              <a:t>AB 540 Eligible</a:t>
            </a:r>
          </a:p>
          <a:p>
            <a:pPr marL="285750" indent="-285750">
              <a:buFont typeface="Arial" panose="020B0604020202020204" pitchFamily="34" charset="0"/>
              <a:buChar char="•"/>
            </a:pPr>
            <a:r>
              <a:rPr lang="en-US" sz="2100" dirty="0"/>
              <a:t>Attend a CSU or a UC</a:t>
            </a:r>
          </a:p>
          <a:p>
            <a:pPr marL="285750" indent="-285750">
              <a:buFont typeface="Arial" panose="020B0604020202020204" pitchFamily="34" charset="0"/>
              <a:buChar char="•"/>
            </a:pPr>
            <a:r>
              <a:rPr lang="en-US" sz="2100" dirty="0"/>
              <a:t>Complete a DREAM Act Application</a:t>
            </a:r>
          </a:p>
          <a:p>
            <a:pPr marL="285750" indent="-285750">
              <a:buFont typeface="Arial" panose="020B0604020202020204" pitchFamily="34" charset="0"/>
              <a:buChar char="•"/>
            </a:pPr>
            <a:r>
              <a:rPr lang="en-US" sz="2100" dirty="0"/>
              <a:t>Sufficient financial need</a:t>
            </a:r>
          </a:p>
          <a:p>
            <a:pPr marL="285750" indent="-285750">
              <a:buFont typeface="Arial" panose="020B0604020202020204" pitchFamily="34" charset="0"/>
              <a:buChar char="•"/>
            </a:pPr>
            <a:r>
              <a:rPr lang="en-US" sz="2100" dirty="0"/>
              <a:t>Course of study must qualify as an eligible program under Cal Grant guidelines</a:t>
            </a:r>
          </a:p>
          <a:p>
            <a:pPr marL="285750" indent="-285750">
              <a:buFont typeface="Arial" panose="020B0604020202020204" pitchFamily="34" charset="0"/>
              <a:buChar char="•"/>
            </a:pPr>
            <a:r>
              <a:rPr lang="en-US" sz="2100" dirty="0"/>
              <a:t>Enrolled in a program leading to a professional or graduate degree</a:t>
            </a:r>
          </a:p>
        </p:txBody>
      </p:sp>
      <p:sp>
        <p:nvSpPr>
          <p:cNvPr id="10" name="Rectangle 9">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F435FCA-4FEA-499A-86FF-84501744A63C}"/>
              </a:ext>
            </a:extLst>
          </p:cNvPr>
          <p:cNvSpPr/>
          <p:nvPr/>
        </p:nvSpPr>
        <p:spPr>
          <a:xfrm>
            <a:off x="3408219" y="4614812"/>
            <a:ext cx="8598666" cy="1384995"/>
          </a:xfrm>
          <a:prstGeom prst="rect">
            <a:avLst/>
          </a:prstGeom>
        </p:spPr>
        <p:txBody>
          <a:bodyPr wrap="square">
            <a:spAutoFit/>
          </a:bodyPr>
          <a:lstStyle/>
          <a:p>
            <a:pPr marL="285750" indent="-285750">
              <a:buFont typeface="Arial" panose="020B0604020202020204" pitchFamily="34" charset="0"/>
              <a:buChar char="•"/>
            </a:pPr>
            <a:r>
              <a:rPr lang="en-US" sz="2100" dirty="0">
                <a:solidFill>
                  <a:srgbClr val="222222"/>
                </a:solidFill>
              </a:rPr>
              <a:t>Annual loan maximum: $4,000</a:t>
            </a:r>
          </a:p>
          <a:p>
            <a:pPr marL="285750" indent="-285750">
              <a:buFont typeface="Arial" panose="020B0604020202020204" pitchFamily="34" charset="0"/>
              <a:buChar char="•"/>
            </a:pPr>
            <a:r>
              <a:rPr lang="en-US" sz="2100" dirty="0">
                <a:solidFill>
                  <a:srgbClr val="222222"/>
                </a:solidFill>
              </a:rPr>
              <a:t>Aggregate maximum: $20,000 at any one institution</a:t>
            </a:r>
          </a:p>
          <a:p>
            <a:pPr marL="285750" indent="-285750">
              <a:buFont typeface="Arial" panose="020B0604020202020204" pitchFamily="34" charset="0"/>
              <a:buChar char="•"/>
            </a:pPr>
            <a:r>
              <a:rPr lang="en-US" sz="2100" dirty="0">
                <a:solidFill>
                  <a:srgbClr val="222222"/>
                </a:solidFill>
              </a:rPr>
              <a:t>Annual promissory note</a:t>
            </a:r>
          </a:p>
          <a:p>
            <a:pPr marL="285750" indent="-285750">
              <a:buFont typeface="Arial" panose="020B0604020202020204" pitchFamily="34" charset="0"/>
              <a:buChar char="•"/>
            </a:pPr>
            <a:r>
              <a:rPr lang="en-US" sz="2100" dirty="0">
                <a:solidFill>
                  <a:srgbClr val="222222"/>
                </a:solidFill>
              </a:rPr>
              <a:t>Interest rate matches Subsidized Direct Loan rate for that same year</a:t>
            </a:r>
            <a:endParaRPr lang="en-US" b="0" i="0" dirty="0">
              <a:solidFill>
                <a:srgbClr val="222222"/>
              </a:solidFill>
              <a:effectLst/>
            </a:endParaRPr>
          </a:p>
        </p:txBody>
      </p:sp>
      <p:sp>
        <p:nvSpPr>
          <p:cNvPr id="4" name="Arrow: Chevron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8F97FA80-BE7D-45FA-85E9-12CDA857BDB0}"/>
              </a:ext>
            </a:extLst>
          </p:cNvPr>
          <p:cNvSpPr/>
          <p:nvPr/>
        </p:nvSpPr>
        <p:spPr>
          <a:xfrm>
            <a:off x="2791285" y="2582424"/>
            <a:ext cx="488731" cy="488731"/>
          </a:xfrm>
          <a:prstGeom prst="chevron">
            <a:avLst/>
          </a:prstGeom>
          <a:solidFill>
            <a:schemeClr val="accent4"/>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Arrow: Chevron 1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8C8EDDD-BE39-4A88-8E53-442E25AE705D}"/>
              </a:ext>
            </a:extLst>
          </p:cNvPr>
          <p:cNvSpPr/>
          <p:nvPr/>
        </p:nvSpPr>
        <p:spPr>
          <a:xfrm>
            <a:off x="2788468" y="4887568"/>
            <a:ext cx="488731" cy="488731"/>
          </a:xfrm>
          <a:prstGeom prst="chevron">
            <a:avLst/>
          </a:prstGeom>
          <a:solidFill>
            <a:schemeClr val="accent4"/>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46993487"/>
      </p:ext>
    </p:extLst>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7F7F5D9E-B19B-4F7F-97D6-894B549EE43C}"/>
              </a:ext>
            </a:extLst>
          </p:cNvPr>
          <p:cNvPicPr>
            <a:picLocks noChangeAspect="1"/>
          </p:cNvPicPr>
          <p:nvPr/>
        </p:nvPicPr>
        <p:blipFill rotWithShape="1">
          <a:blip r:embed="rId3"/>
          <a:srcRect r="9916"/>
          <a:stretch/>
        </p:blipFill>
        <p:spPr>
          <a:xfrm>
            <a:off x="4288103" y="1097282"/>
            <a:ext cx="7401182" cy="4617907"/>
          </a:xfrm>
          <a:prstGeom prst="rect">
            <a:avLst/>
          </a:prstGeom>
          <a:ln>
            <a:noFill/>
          </a:ln>
          <a:effectLst>
            <a:outerShdw blurRad="292100" dist="139700" dir="2700000" algn="tl" rotWithShape="0">
              <a:srgbClr val="333333">
                <a:alpha val="65000"/>
              </a:srgbClr>
            </a:outerShdw>
          </a:effectLst>
        </p:spPr>
      </p:pic>
      <p:sp>
        <p:nvSpPr>
          <p:cNvPr id="6" name="Subtitle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DDC06B1-1B00-4A92-8AE9-1720D01EB1FA}"/>
              </a:ext>
            </a:extLst>
          </p:cNvPr>
          <p:cNvSpPr>
            <a:spLocks noGrp="1"/>
          </p:cNvSpPr>
          <p:nvPr>
            <p:ph type="subTitle" idx="1"/>
          </p:nvPr>
        </p:nvSpPr>
        <p:spPr>
          <a:xfrm>
            <a:off x="4717886" y="146409"/>
            <a:ext cx="7296443" cy="613346"/>
          </a:xfrm>
        </p:spPr>
        <p:txBody>
          <a:bodyPr>
            <a:noAutofit/>
          </a:bodyPr>
          <a:lstStyle/>
          <a:p>
            <a:r>
              <a:rPr lang="en-US" sz="4400" dirty="0"/>
              <a:t>2020-21 CADAA: Updated Look </a:t>
            </a:r>
          </a:p>
        </p:txBody>
      </p:sp>
      <p:pic>
        <p:nvPicPr>
          <p:cNvPr id="9" name="Picture 8">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434BCA6C-E824-4F6B-9B16-3C474C15E7F2}"/>
              </a:ext>
            </a:extLst>
          </p:cNvPr>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 uri="{837473B0-CC2E-450A-ABE3-18F120FF3D39}">
                <a1611:picAttrSrcUrl xmlns:a1611="http://schemas.microsoft.com/office/drawing/2016/11/main" xmlns:p="http://schemas.openxmlformats.org/presentationml/2006/main" xmlns:r="http://schemas.openxmlformats.org/officeDocument/2006/relationships" xmlns:a="http://schemas.openxmlformats.org/drawingml/2006/main" xmlns="" r:id="rId5"/>
              </a:ext>
            </a:extLst>
          </a:blip>
          <a:stretch>
            <a:fillRect/>
          </a:stretch>
        </p:blipFill>
        <p:spPr>
          <a:xfrm rot="20817418">
            <a:off x="736859" y="2207223"/>
            <a:ext cx="3224131" cy="2443552"/>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30258911"/>
      </p:ext>
    </p:extLst>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50C9F1E-DDDA-4706-93A3-453D52375E44}"/>
              </a:ext>
            </a:extLst>
          </p:cNvPr>
          <p:cNvSpPr txBox="1"/>
          <p:nvPr/>
        </p:nvSpPr>
        <p:spPr>
          <a:xfrm>
            <a:off x="3782475" y="2751891"/>
            <a:ext cx="4627049" cy="1354217"/>
          </a:xfrm>
          <a:prstGeom prst="rect">
            <a:avLst/>
          </a:prstGeom>
          <a:noFill/>
        </p:spPr>
        <p:txBody>
          <a:bodyPr wrap="square" rtlCol="0">
            <a:spAutoFit/>
          </a:bodyPr>
          <a:lstStyle/>
          <a:p>
            <a:pPr algn="ctr"/>
            <a:r>
              <a:rPr lang="en-US" sz="8200" dirty="0"/>
              <a:t>AB 540</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12167079"/>
      </p:ext>
    </p:extLst>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0E739963-A941-4838-8E95-02A50047CA15}"/>
              </a:ext>
            </a:extLst>
          </p:cNvPr>
          <p:cNvSpPr/>
          <p:nvPr/>
        </p:nvSpPr>
        <p:spPr>
          <a:xfrm>
            <a:off x="3835076" y="1979820"/>
            <a:ext cx="3810000" cy="2077492"/>
          </a:xfrm>
          <a:prstGeom prst="rect">
            <a:avLst/>
          </a:prstGeom>
        </p:spPr>
        <p:txBody>
          <a:bodyPr wrap="square">
            <a:spAutoFit/>
          </a:bodyPr>
          <a:lstStyle/>
          <a:p>
            <a:pPr>
              <a:spcAft>
                <a:spcPts val="600"/>
              </a:spcAft>
            </a:pPr>
            <a:r>
              <a:rPr lang="en-US" sz="2800" b="1" u="sng" dirty="0">
                <a:ea typeface="Verdana" panose="020B0604030504040204" pitchFamily="34" charset="0"/>
                <a:cs typeface="Verdana" panose="020B0604030504040204" pitchFamily="34" charset="0"/>
              </a:rPr>
              <a:t>Option A:</a:t>
            </a:r>
          </a:p>
          <a:p>
            <a:pPr>
              <a:spcAft>
                <a:spcPts val="1200"/>
              </a:spcAft>
              <a:buClr>
                <a:schemeClr val="accent6"/>
              </a:buClr>
              <a:buSzPct val="95000"/>
            </a:pPr>
            <a:r>
              <a:rPr lang="en-US" sz="2400" dirty="0">
                <a:ea typeface="Verdana" panose="020B0604030504040204" pitchFamily="34" charset="0"/>
                <a:cs typeface="Verdana" panose="020B0604030504040204" pitchFamily="34" charset="0"/>
              </a:rPr>
              <a:t>3 years high school credits </a:t>
            </a:r>
            <a:r>
              <a:rPr lang="en-US" sz="2400" b="1" dirty="0">
                <a:ea typeface="Verdana" panose="020B0604030504040204" pitchFamily="34" charset="0"/>
                <a:cs typeface="Verdana" panose="020B0604030504040204" pitchFamily="34" charset="0"/>
              </a:rPr>
              <a:t>and</a:t>
            </a:r>
            <a:r>
              <a:rPr lang="en-US" sz="2400" dirty="0">
                <a:ea typeface="Verdana" panose="020B0604030504040204" pitchFamily="34" charset="0"/>
                <a:cs typeface="Verdana" panose="020B0604030504040204" pitchFamily="34" charset="0"/>
              </a:rPr>
              <a:t> 3 years total attendance at any of these schools in California:</a:t>
            </a:r>
          </a:p>
        </p:txBody>
      </p:sp>
      <p:sp>
        <p:nvSpPr>
          <p:cNvPr id="8" name="Content Placeholder 9">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7889ED2-C48A-4907-B80D-2BA1B21C8F97}"/>
              </a:ext>
            </a:extLst>
          </p:cNvPr>
          <p:cNvSpPr txBox="1">
            <a:spLocks/>
          </p:cNvSpPr>
          <p:nvPr/>
        </p:nvSpPr>
        <p:spPr>
          <a:xfrm>
            <a:off x="4000081" y="3995756"/>
            <a:ext cx="3081793" cy="120181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buSzPct val="100000"/>
            </a:pPr>
            <a:r>
              <a:rPr lang="en-US" sz="2400" dirty="0"/>
              <a:t>Elementary School</a:t>
            </a:r>
          </a:p>
          <a:p>
            <a:pPr>
              <a:buClr>
                <a:schemeClr val="tx1"/>
              </a:buClr>
              <a:buSzPct val="100000"/>
            </a:pPr>
            <a:r>
              <a:rPr lang="en-US" sz="2400" dirty="0"/>
              <a:t>Middle School</a:t>
            </a:r>
          </a:p>
          <a:p>
            <a:pPr>
              <a:buClr>
                <a:schemeClr val="tx1"/>
              </a:buClr>
              <a:buSzPct val="100000"/>
            </a:pPr>
            <a:r>
              <a:rPr lang="en-US" sz="2400" dirty="0"/>
              <a:t>High School</a:t>
            </a:r>
          </a:p>
        </p:txBody>
      </p:sp>
      <p:sp>
        <p:nvSpPr>
          <p:cNvPr id="10" name="TextBox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FA6D091-DF4C-4644-9356-BB4302AD0842}"/>
              </a:ext>
            </a:extLst>
          </p:cNvPr>
          <p:cNvSpPr txBox="1">
            <a:spLocks/>
          </p:cNvSpPr>
          <p:nvPr/>
        </p:nvSpPr>
        <p:spPr>
          <a:xfrm>
            <a:off x="7948725" y="1985088"/>
            <a:ext cx="4038600" cy="1682512"/>
          </a:xfrm>
          <a:prstGeom prst="rect">
            <a:avLst/>
          </a:prstGeom>
          <a:noFill/>
        </p:spPr>
        <p:txBody>
          <a:bodyPr vert="horz" wrap="square" lIns="91440" tIns="45720" rIns="91440" bIns="45720" rtlCol="0">
            <a:spAutoFit/>
          </a:bodyPr>
          <a:lstStyle>
            <a:defPPr>
              <a:defRPr lang="en-US"/>
            </a:defPPr>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b="0" i="0" u="none"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9pPr>
          </a:lstStyle>
          <a:p>
            <a:pPr>
              <a:spcAft>
                <a:spcPts val="600"/>
              </a:spcAft>
            </a:pPr>
            <a:r>
              <a:rPr lang="en-US" sz="2800" b="1" u="sng" dirty="0">
                <a:ea typeface="Verdana" panose="020B0604030504040204" pitchFamily="34" charset="0"/>
                <a:cs typeface="Verdana" panose="020B0604030504040204" pitchFamily="34" charset="0"/>
              </a:rPr>
              <a:t>Option B (SB 68):</a:t>
            </a:r>
          </a:p>
          <a:p>
            <a:pPr>
              <a:spcAft>
                <a:spcPts val="600"/>
              </a:spcAft>
            </a:pPr>
            <a:r>
              <a:rPr lang="en-US" sz="2400" dirty="0">
                <a:ea typeface="Verdana" panose="020B0604030504040204" pitchFamily="34" charset="0"/>
                <a:cs typeface="Verdana" panose="020B0604030504040204" pitchFamily="34" charset="0"/>
              </a:rPr>
              <a:t>3 years attendance (or equivalent) at any of these schools in California:</a:t>
            </a:r>
          </a:p>
        </p:txBody>
      </p:sp>
      <p:sp>
        <p:nvSpPr>
          <p:cNvPr id="12" name="TextBox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B0BBF72B-1925-44E7-B689-29486EB6AA6B}"/>
              </a:ext>
            </a:extLst>
          </p:cNvPr>
          <p:cNvSpPr txBox="1"/>
          <p:nvPr/>
        </p:nvSpPr>
        <p:spPr>
          <a:xfrm>
            <a:off x="8070524" y="3612200"/>
            <a:ext cx="3916801" cy="223445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Bef>
                <a:spcPct val="20000"/>
              </a:spcBef>
              <a:buSzPct val="100000"/>
              <a:buFont typeface="Arial" panose="020B0604020202020204" pitchFamily="34" charset="0"/>
              <a:buChar char="•"/>
            </a:pPr>
            <a:r>
              <a:rPr lang="en-US" sz="2400" dirty="0">
                <a:ea typeface="Verdana" panose="020B0604030504040204" pitchFamily="34" charset="0"/>
                <a:cs typeface="Verdana" panose="020B0604030504040204" pitchFamily="34" charset="0"/>
              </a:rPr>
              <a:t>High School</a:t>
            </a:r>
          </a:p>
          <a:p>
            <a:pPr marL="342900" indent="-342900">
              <a:spcBef>
                <a:spcPct val="20000"/>
              </a:spcBef>
              <a:buSzPct val="100000"/>
              <a:buFont typeface="Arial" panose="020B0604020202020204" pitchFamily="34" charset="0"/>
              <a:buChar char="•"/>
            </a:pPr>
            <a:r>
              <a:rPr lang="en-US" sz="2400" dirty="0">
                <a:ea typeface="Verdana" panose="020B0604030504040204" pitchFamily="34" charset="0"/>
                <a:cs typeface="Verdana" panose="020B0604030504040204" pitchFamily="34" charset="0"/>
              </a:rPr>
              <a:t>Adult School</a:t>
            </a:r>
          </a:p>
          <a:p>
            <a:pPr marL="342900" indent="-342900">
              <a:spcBef>
                <a:spcPct val="20000"/>
              </a:spcBef>
              <a:buSzPct val="100000"/>
              <a:buFont typeface="Arial" panose="020B0604020202020204" pitchFamily="34" charset="0"/>
              <a:buChar char="•"/>
            </a:pPr>
            <a:r>
              <a:rPr lang="en-US" sz="2400" dirty="0">
                <a:ea typeface="Verdana" panose="020B0604030504040204" pitchFamily="34" charset="0"/>
                <a:cs typeface="Verdana" panose="020B0604030504040204" pitchFamily="34" charset="0"/>
              </a:rPr>
              <a:t>Community College*</a:t>
            </a:r>
          </a:p>
          <a:p>
            <a:pPr lvl="1">
              <a:spcBef>
                <a:spcPct val="20000"/>
              </a:spcBef>
              <a:buClr>
                <a:schemeClr val="accent6"/>
              </a:buClr>
              <a:buSzPct val="95000"/>
            </a:pPr>
            <a:r>
              <a:rPr lang="en-US" b="1" dirty="0">
                <a:latin typeface="Verdana" panose="020B0604030504040204" pitchFamily="34" charset="0"/>
                <a:ea typeface="Verdana" panose="020B0604030504040204" pitchFamily="34" charset="0"/>
                <a:cs typeface="Verdana" panose="020B0604030504040204" pitchFamily="34" charset="0"/>
              </a:rPr>
              <a:t>* </a:t>
            </a:r>
            <a:r>
              <a:rPr lang="en-US" dirty="0">
                <a:ea typeface="Verdana" panose="020B0604030504040204" pitchFamily="34" charset="0"/>
                <a:cs typeface="Verdana" panose="020B0604030504040204" pitchFamily="34" charset="0"/>
              </a:rPr>
              <a:t>Maximum of 2 years of community college may be applied towards 3-year SB 68 requirement</a:t>
            </a:r>
          </a:p>
        </p:txBody>
      </p:sp>
      <p:sp>
        <p:nvSpPr>
          <p:cNvPr id="11" name="Subtitle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F13203F-9EE3-453B-9830-523CC29F21DB}"/>
              </a:ext>
            </a:extLst>
          </p:cNvPr>
          <p:cNvSpPr>
            <a:spLocks noGrp="1"/>
          </p:cNvSpPr>
          <p:nvPr>
            <p:ph type="subTitle" idx="1"/>
          </p:nvPr>
        </p:nvSpPr>
        <p:spPr>
          <a:xfrm>
            <a:off x="6818785" y="125517"/>
            <a:ext cx="5373215" cy="613346"/>
          </a:xfrm>
        </p:spPr>
        <p:txBody>
          <a:bodyPr>
            <a:noAutofit/>
          </a:bodyPr>
          <a:lstStyle/>
          <a:p>
            <a:r>
              <a:rPr lang="en-US" sz="4400" dirty="0"/>
              <a:t>AB 540 Requirements</a:t>
            </a:r>
          </a:p>
        </p:txBody>
      </p:sp>
      <p:sp>
        <p:nvSpPr>
          <p:cNvPr id="14" name="Rectangle 1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18C6244-B39A-478D-8F4A-B7AD14AE58FE}"/>
              </a:ext>
            </a:extLst>
          </p:cNvPr>
          <p:cNvSpPr/>
          <p:nvPr/>
        </p:nvSpPr>
        <p:spPr>
          <a:xfrm>
            <a:off x="3738624" y="1206035"/>
            <a:ext cx="4816831" cy="646331"/>
          </a:xfrm>
          <a:prstGeom prst="rect">
            <a:avLst/>
          </a:prstGeom>
        </p:spPr>
        <p:txBody>
          <a:bodyPr wrap="none">
            <a:spAutoFit/>
          </a:bodyPr>
          <a:lstStyle/>
          <a:p>
            <a:pPr>
              <a:spcAft>
                <a:spcPts val="1200"/>
              </a:spcAft>
            </a:pPr>
            <a:r>
              <a:rPr lang="en-US" sz="3600" b="1" dirty="0">
                <a:solidFill>
                  <a:srgbClr val="0000FF"/>
                </a:solidFill>
                <a:ea typeface="Verdana" panose="020B0604030504040204" pitchFamily="34" charset="0"/>
                <a:cs typeface="Verdana" panose="020B0604030504040204" pitchFamily="34" charset="0"/>
              </a:rPr>
              <a:t>1. Time and Coursework</a:t>
            </a:r>
          </a:p>
        </p:txBody>
      </p:sp>
      <p:pic>
        <p:nvPicPr>
          <p:cNvPr id="15" name="Picture 1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8323427-13B4-4601-BF1C-21A7BBDD4C83}"/>
              </a:ext>
            </a:extLst>
          </p:cNvPr>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155724" y="1629746"/>
            <a:ext cx="1231899" cy="4354847"/>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05214570"/>
      </p:ext>
    </p:extLst>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DAC6FAA-B10A-44D6-AADE-3751AE7A48AF}"/>
              </a:ext>
            </a:extLst>
          </p:cNvPr>
          <p:cNvSpPr/>
          <p:nvPr/>
        </p:nvSpPr>
        <p:spPr>
          <a:xfrm>
            <a:off x="1109335" y="1442681"/>
            <a:ext cx="6098464" cy="646331"/>
          </a:xfrm>
          <a:prstGeom prst="rect">
            <a:avLst/>
          </a:prstGeom>
        </p:spPr>
        <p:txBody>
          <a:bodyPr wrap="none">
            <a:spAutoFit/>
          </a:bodyPr>
          <a:lstStyle/>
          <a:p>
            <a:pPr marL="514350" indent="-514350">
              <a:spcAft>
                <a:spcPts val="1200"/>
              </a:spcAft>
              <a:buFont typeface="+mj-lt"/>
              <a:buAutoNum type="arabicPeriod" startAt="2"/>
            </a:pPr>
            <a:r>
              <a:rPr lang="en-US" sz="3600" b="1" dirty="0">
                <a:solidFill>
                  <a:srgbClr val="0000FF"/>
                </a:solidFill>
                <a:ea typeface="Verdana" panose="020B0604030504040204" pitchFamily="34" charset="0"/>
                <a:cs typeface="Verdana" panose="020B0604030504040204" pitchFamily="34" charset="0"/>
              </a:rPr>
              <a:t>Degree or Transfer Eligibility</a:t>
            </a:r>
          </a:p>
        </p:txBody>
      </p:sp>
      <p:sp>
        <p:nvSpPr>
          <p:cNvPr id="7" name="TextBox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B8B2C46C-A8EC-4225-A73D-67210A31B257}"/>
              </a:ext>
            </a:extLst>
          </p:cNvPr>
          <p:cNvSpPr txBox="1">
            <a:spLocks/>
          </p:cNvSpPr>
          <p:nvPr/>
        </p:nvSpPr>
        <p:spPr>
          <a:xfrm>
            <a:off x="1109335" y="2132898"/>
            <a:ext cx="6715883" cy="2214965"/>
          </a:xfrm>
          <a:prstGeom prst="rect">
            <a:avLst/>
          </a:prstGeom>
          <a:noFill/>
        </p:spPr>
        <p:txBody>
          <a:bodyPr vert="horz" wrap="square" lIns="91440" tIns="45720" rIns="91440" bIns="45720" rtlCol="0">
            <a:spAutoFit/>
          </a:bodyPr>
          <a:lstStyle>
            <a:defPPr>
              <a:defRPr lang="en-US"/>
            </a:defPPr>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b="0" i="0" u="none"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9pPr>
          </a:lstStyle>
          <a:p>
            <a:pPr marL="800100" lvl="1" indent="-342900">
              <a:buSzPct val="80000"/>
              <a:buFont typeface="Arial" panose="020B0604020202020204" pitchFamily="34" charset="0"/>
              <a:buChar char="•"/>
            </a:pPr>
            <a:r>
              <a:rPr lang="en-US" sz="2400" dirty="0">
                <a:ea typeface="Verdana" panose="020B0604030504040204" pitchFamily="34" charset="0"/>
                <a:cs typeface="Verdana" panose="020B0604030504040204" pitchFamily="34" charset="0"/>
              </a:rPr>
              <a:t>Graduation from a California High School (or the equivalent, GED, HiSET, TASC, CHSPE) </a:t>
            </a:r>
            <a:r>
              <a:rPr lang="en-US" sz="2400" b="1" u="sng" dirty="0">
                <a:ea typeface="Verdana" panose="020B0604030504040204" pitchFamily="34" charset="0"/>
                <a:cs typeface="Verdana" panose="020B0604030504040204" pitchFamily="34" charset="0"/>
              </a:rPr>
              <a:t>or</a:t>
            </a:r>
          </a:p>
          <a:p>
            <a:pPr marL="800100" lvl="1" indent="-342900">
              <a:buSzPct val="80000"/>
              <a:buFont typeface="Arial" panose="020B0604020202020204" pitchFamily="34" charset="0"/>
              <a:buChar char="•"/>
            </a:pPr>
            <a:r>
              <a:rPr lang="en-US" sz="2400" dirty="0">
                <a:ea typeface="Verdana" panose="020B0604030504040204" pitchFamily="34" charset="0"/>
                <a:cs typeface="Verdana" panose="020B0604030504040204" pitchFamily="34" charset="0"/>
              </a:rPr>
              <a:t>Earned an associate’s degree from a California Community College </a:t>
            </a:r>
            <a:r>
              <a:rPr lang="en-US" sz="2400" b="1" u="sng" dirty="0">
                <a:ea typeface="Verdana" panose="020B0604030504040204" pitchFamily="34" charset="0"/>
                <a:cs typeface="Verdana" panose="020B0604030504040204" pitchFamily="34" charset="0"/>
              </a:rPr>
              <a:t>or</a:t>
            </a:r>
          </a:p>
          <a:p>
            <a:pPr marL="800100" lvl="1" indent="-342900">
              <a:buSzPct val="80000"/>
              <a:buFont typeface="Arial" panose="020B0604020202020204" pitchFamily="34" charset="0"/>
              <a:buChar char="•"/>
            </a:pPr>
            <a:r>
              <a:rPr lang="en-US" sz="2400" dirty="0">
                <a:ea typeface="Verdana" panose="020B0604030504040204" pitchFamily="34" charset="0"/>
                <a:cs typeface="Verdana" panose="020B0604030504040204" pitchFamily="34" charset="0"/>
              </a:rPr>
              <a:t>Met the minimum requirements to transfer to a CSU or UC</a:t>
            </a:r>
          </a:p>
        </p:txBody>
      </p:sp>
      <p:sp>
        <p:nvSpPr>
          <p:cNvPr id="8" name="Rectangle 7">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D92E953A-F2CB-44E9-8B91-F798AAA5B1B7}"/>
              </a:ext>
            </a:extLst>
          </p:cNvPr>
          <p:cNvSpPr/>
          <p:nvPr/>
        </p:nvSpPr>
        <p:spPr>
          <a:xfrm>
            <a:off x="1109335" y="4363799"/>
            <a:ext cx="8091306" cy="646331"/>
          </a:xfrm>
          <a:prstGeom prst="rect">
            <a:avLst/>
          </a:prstGeom>
        </p:spPr>
        <p:txBody>
          <a:bodyPr wrap="square">
            <a:spAutoFit/>
          </a:bodyPr>
          <a:lstStyle/>
          <a:p>
            <a:pPr marL="514350" indent="-514350">
              <a:spcAft>
                <a:spcPts val="1200"/>
              </a:spcAft>
              <a:buFont typeface="+mj-lt"/>
              <a:buAutoNum type="arabicPeriod" startAt="3"/>
            </a:pPr>
            <a:r>
              <a:rPr lang="en-US" sz="3600" b="1" dirty="0">
                <a:solidFill>
                  <a:srgbClr val="0000FF"/>
                </a:solidFill>
                <a:ea typeface="Verdana" panose="020B0604030504040204" pitchFamily="34" charset="0"/>
                <a:cs typeface="Verdana" panose="020B0604030504040204" pitchFamily="34" charset="0"/>
              </a:rPr>
              <a:t>Non-resident Tuition Exemption</a:t>
            </a:r>
          </a:p>
        </p:txBody>
      </p:sp>
      <p:sp>
        <p:nvSpPr>
          <p:cNvPr id="9" name="Rectangle 8">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D0EC3114-1181-4C05-8490-70A5F0192200}"/>
              </a:ext>
            </a:extLst>
          </p:cNvPr>
          <p:cNvSpPr/>
          <p:nvPr/>
        </p:nvSpPr>
        <p:spPr>
          <a:xfrm>
            <a:off x="1109334" y="5026066"/>
            <a:ext cx="6715883" cy="830997"/>
          </a:xfrm>
          <a:prstGeom prst="rect">
            <a:avLst/>
          </a:prstGeom>
        </p:spPr>
        <p:txBody>
          <a:bodyPr wrap="square">
            <a:spAutoFit/>
          </a:bodyPr>
          <a:lstStyle/>
          <a:p>
            <a:pPr marL="800100" lvl="1" indent="-342900">
              <a:buSzPct val="80000"/>
              <a:buFont typeface="Arial" panose="020B0604020202020204" pitchFamily="34" charset="0"/>
              <a:buChar char="•"/>
            </a:pPr>
            <a:r>
              <a:rPr lang="en-US" sz="2400" dirty="0">
                <a:ea typeface="Verdana" panose="020B0604030504040204" pitchFamily="34" charset="0"/>
                <a:cs typeface="Verdana" panose="020B0604030504040204" pitchFamily="34" charset="0"/>
              </a:rPr>
              <a:t>Student files</a:t>
            </a:r>
            <a:r>
              <a:rPr lang="en-US" sz="2400" b="1" dirty="0">
                <a:ea typeface="Verdana" panose="020B0604030504040204" pitchFamily="34" charset="0"/>
                <a:cs typeface="Verdana" panose="020B0604030504040204" pitchFamily="34" charset="0"/>
              </a:rPr>
              <a:t> </a:t>
            </a:r>
            <a:r>
              <a:rPr lang="en-US" sz="2400" dirty="0">
                <a:ea typeface="Verdana" panose="020B0604030504040204" pitchFamily="34" charset="0"/>
                <a:cs typeface="Verdana" panose="020B0604030504040204" pitchFamily="34" charset="0"/>
              </a:rPr>
              <a:t>waiver (AB 540 affidavit) with the college or university</a:t>
            </a:r>
          </a:p>
        </p:txBody>
      </p:sp>
      <p:sp>
        <p:nvSpPr>
          <p:cNvPr id="11" name="Subtitle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7CF362D-AEA5-4503-886F-C5FEEA575D48}"/>
              </a:ext>
            </a:extLst>
          </p:cNvPr>
          <p:cNvSpPr>
            <a:spLocks noGrp="1"/>
          </p:cNvSpPr>
          <p:nvPr>
            <p:ph type="subTitle" idx="1"/>
          </p:nvPr>
        </p:nvSpPr>
        <p:spPr>
          <a:xfrm>
            <a:off x="6818785" y="244652"/>
            <a:ext cx="5373215" cy="613346"/>
          </a:xfrm>
        </p:spPr>
        <p:txBody>
          <a:bodyPr>
            <a:noAutofit/>
          </a:bodyPr>
          <a:lstStyle/>
          <a:p>
            <a:r>
              <a:rPr lang="en-US" sz="4400" dirty="0"/>
              <a:t>AB 540 Requirements</a:t>
            </a:r>
          </a:p>
        </p:txBody>
      </p:sp>
      <p:pic>
        <p:nvPicPr>
          <p:cNvPr id="12" name="Picture 1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9870EE91-CB44-4B7B-A3C1-08A199035809}"/>
              </a:ext>
            </a:extLst>
          </p:cNvPr>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783782" y="1308869"/>
            <a:ext cx="1731817" cy="4458805"/>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65002596"/>
      </p:ext>
    </p:extLst>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6BCC0C00-9F68-475D-9731-785C64089B1E}"/>
              </a:ext>
            </a:extLst>
          </p:cNvPr>
          <p:cNvCxnSpPr>
            <a:cxnSpLocks/>
          </p:cNvCxnSpPr>
          <p:nvPr/>
        </p:nvCxnSpPr>
        <p:spPr>
          <a:xfrm>
            <a:off x="6113392" y="877367"/>
            <a:ext cx="71919" cy="4765042"/>
          </a:xfrm>
          <a:prstGeom prst="line">
            <a:avLst/>
          </a:prstGeom>
        </p:spPr>
        <p:style>
          <a:lnRef idx="2">
            <a:schemeClr val="accent3"/>
          </a:lnRef>
          <a:fillRef idx="0">
            <a:schemeClr val="accent3"/>
          </a:fillRef>
          <a:effectRef idx="1">
            <a:schemeClr val="accent3"/>
          </a:effectRef>
          <a:fontRef idx="minor">
            <a:schemeClr val="tx1"/>
          </a:fontRef>
        </p:style>
      </p:cxnSp>
      <p:pic>
        <p:nvPicPr>
          <p:cNvPr id="1030" name="Picture 6" descr="Image result for admissions and records">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1A91B10-BC62-4FF0-9CEA-357FFAE70B89}"/>
              </a:ext>
            </a:extLst>
          </p:cNvPr>
          <p:cNvPicPr>
            <a:picLocks noChangeAspect="1" noChangeArrowheads="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59842" y="1264230"/>
            <a:ext cx="1668650" cy="130234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pic>
        <p:nvPicPr>
          <p:cNvPr id="1032" name="Picture 8" descr="Image result for Indian student">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C7F9A38-2A26-44BE-9B2E-FBD872C49334}"/>
              </a:ext>
            </a:extLst>
          </p:cNvPr>
          <p:cNvPicPr>
            <a:picLocks noChangeAspect="1" noChangeArrowheads="1"/>
          </p:cNvPicPr>
          <p:nvPr/>
        </p:nvPicPr>
        <p:blipFill rotWithShape="1">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17982"/>
          <a:stretch/>
        </p:blipFill>
        <p:spPr bwMode="auto">
          <a:xfrm>
            <a:off x="2025705" y="2692401"/>
            <a:ext cx="1667720" cy="14465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cxnSp>
        <p:nvCxnSpPr>
          <p:cNvPr id="6" name="Straight Connector 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A1A85EEA-B180-49A1-9C0A-BE363BE85F10}"/>
              </a:ext>
            </a:extLst>
          </p:cNvPr>
          <p:cNvCxnSpPr>
            <a:cxnSpLocks/>
          </p:cNvCxnSpPr>
          <p:nvPr/>
        </p:nvCxnSpPr>
        <p:spPr>
          <a:xfrm>
            <a:off x="2128492" y="2043830"/>
            <a:ext cx="305608" cy="122310"/>
          </a:xfrm>
          <a:prstGeom prst="line">
            <a:avLst/>
          </a:prstGeom>
          <a:ln w="19050"/>
        </p:spPr>
        <p:style>
          <a:lnRef idx="1">
            <a:schemeClr val="accent5"/>
          </a:lnRef>
          <a:fillRef idx="0">
            <a:schemeClr val="accent5"/>
          </a:fillRef>
          <a:effectRef idx="0">
            <a:schemeClr val="accent5"/>
          </a:effectRef>
          <a:fontRef idx="minor">
            <a:schemeClr val="tx1"/>
          </a:fontRef>
        </p:style>
      </p:cxnSp>
      <p:cxnSp>
        <p:nvCxnSpPr>
          <p:cNvPr id="18" name="Straight Connector 17">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96CE547E-DA66-4EDC-985E-E31054B35498}"/>
              </a:ext>
            </a:extLst>
          </p:cNvPr>
          <p:cNvCxnSpPr>
            <a:cxnSpLocks/>
            <a:endCxn id="21" idx="2"/>
          </p:cNvCxnSpPr>
          <p:nvPr/>
        </p:nvCxnSpPr>
        <p:spPr>
          <a:xfrm flipV="1">
            <a:off x="3377243" y="2034728"/>
            <a:ext cx="527976" cy="131412"/>
          </a:xfrm>
          <a:prstGeom prst="line">
            <a:avLst/>
          </a:prstGeom>
          <a:ln w="19050"/>
        </p:spPr>
        <p:style>
          <a:lnRef idx="1">
            <a:schemeClr val="accent5"/>
          </a:lnRef>
          <a:fillRef idx="0">
            <a:schemeClr val="accent5"/>
          </a:fillRef>
          <a:effectRef idx="0">
            <a:schemeClr val="accent5"/>
          </a:effectRef>
          <a:fontRef idx="minor">
            <a:schemeClr val="tx1"/>
          </a:fontRef>
        </p:style>
      </p:cxnSp>
      <p:pic>
        <p:nvPicPr>
          <p:cNvPr id="21" name="Picture 2" descr="Image result for financial aid office">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704C4A7E-20F1-449C-BE04-B2D34386DB3B}"/>
              </a:ext>
            </a:extLst>
          </p:cNvPr>
          <p:cNvPicPr>
            <a:picLocks noChangeAspect="1" noChangeArrowheads="1"/>
          </p:cNvPicPr>
          <p:nvPr/>
        </p:nvPicPr>
        <p:blipFill rotWithShape="1">
          <a:blip r:embed="rId5">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12544" r="9766"/>
          <a:stretch/>
        </p:blipFill>
        <p:spPr bwMode="auto">
          <a:xfrm>
            <a:off x="3905219" y="1383554"/>
            <a:ext cx="1764442" cy="130234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3" name="TextBox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BA85D69C-28E9-4C55-900E-B9F07F993504}"/>
              </a:ext>
            </a:extLst>
          </p:cNvPr>
          <p:cNvSpPr txBox="1"/>
          <p:nvPr/>
        </p:nvSpPr>
        <p:spPr>
          <a:xfrm>
            <a:off x="372052" y="4665212"/>
            <a:ext cx="5723948" cy="1446550"/>
          </a:xfrm>
          <a:prstGeom prst="rect">
            <a:avLst/>
          </a:prstGeom>
          <a:noFill/>
        </p:spPr>
        <p:txBody>
          <a:bodyPr wrap="square" rtlCol="0">
            <a:spAutoFit/>
          </a:bodyPr>
          <a:lstStyle/>
          <a:p>
            <a:r>
              <a:rPr lang="en-US" sz="2200" dirty="0"/>
              <a:t>Undocumented students who are eligible for a non-resident tuition exception must complete and submit the AB 540 Affidavit to the admissions office at their college of attendance. </a:t>
            </a:r>
          </a:p>
        </p:txBody>
      </p:sp>
      <p:pic>
        <p:nvPicPr>
          <p:cNvPr id="1028" name="Picture 4" descr="Image result for broken link">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3A36F79-61B8-46D7-9949-73B4F97B13AF}"/>
              </a:ext>
            </a:extLst>
          </p:cNvPr>
          <p:cNvPicPr>
            <a:picLocks noChangeAspect="1" noChangeArrowheads="1"/>
          </p:cNvPicPr>
          <p:nvPr/>
        </p:nvPicPr>
        <p:blipFill>
          <a:blip r:embed="rId6">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rot="1323368">
            <a:off x="2455823" y="1910907"/>
            <a:ext cx="972601" cy="598524"/>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cxnSp>
        <p:nvCxnSpPr>
          <p:cNvPr id="23" name="Straight Connector 2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B258240-E462-42A4-8C33-C3DEE37AC172}"/>
              </a:ext>
            </a:extLst>
          </p:cNvPr>
          <p:cNvCxnSpPr>
            <a:cxnSpLocks/>
          </p:cNvCxnSpPr>
          <p:nvPr/>
        </p:nvCxnSpPr>
        <p:spPr>
          <a:xfrm flipH="1">
            <a:off x="2859568" y="2434975"/>
            <a:ext cx="78841" cy="235168"/>
          </a:xfrm>
          <a:prstGeom prst="line">
            <a:avLst/>
          </a:prstGeom>
          <a:ln w="19050"/>
        </p:spPr>
        <p:style>
          <a:lnRef idx="1">
            <a:schemeClr val="accent5"/>
          </a:lnRef>
          <a:fillRef idx="0">
            <a:schemeClr val="accent5"/>
          </a:fillRef>
          <a:effectRef idx="0">
            <a:schemeClr val="accent5"/>
          </a:effectRef>
          <a:fontRef idx="minor">
            <a:schemeClr val="tx1"/>
          </a:fontRef>
        </p:style>
      </p:cxnSp>
      <p:sp>
        <p:nvSpPr>
          <p:cNvPr id="14" name="Subtitle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B523243-FDC6-412F-9173-F8BBDF979655}"/>
              </a:ext>
            </a:extLst>
          </p:cNvPr>
          <p:cNvSpPr>
            <a:spLocks noGrp="1"/>
          </p:cNvSpPr>
          <p:nvPr>
            <p:ph type="subTitle" idx="1"/>
          </p:nvPr>
        </p:nvSpPr>
        <p:spPr>
          <a:xfrm>
            <a:off x="7728365" y="115237"/>
            <a:ext cx="4618383" cy="613346"/>
          </a:xfrm>
        </p:spPr>
        <p:txBody>
          <a:bodyPr>
            <a:noAutofit/>
          </a:bodyPr>
          <a:lstStyle/>
          <a:p>
            <a:r>
              <a:rPr lang="en-US" sz="4400" dirty="0"/>
              <a:t>AB 540 Affidavit</a:t>
            </a:r>
          </a:p>
        </p:txBody>
      </p:sp>
      <p:pic>
        <p:nvPicPr>
          <p:cNvPr id="2" name="Pictur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B56F8BBD-7B65-450C-9CD8-A2FC3914D055}"/>
              </a:ext>
            </a:extLst>
          </p:cNvPr>
          <p:cNvPicPr>
            <a:picLocks noChangeAspect="1"/>
          </p:cNvPicPr>
          <p:nvPr/>
        </p:nvPicPr>
        <p:blipFill>
          <a:blip r:embed="rId7"/>
          <a:stretch>
            <a:fillRect/>
          </a:stretch>
        </p:blipFill>
        <p:spPr>
          <a:xfrm>
            <a:off x="6725755" y="1030213"/>
            <a:ext cx="5051989" cy="4770925"/>
          </a:xfrm>
          <a:prstGeom prst="rect">
            <a:avLst/>
          </a:prstGeom>
          <a:ln>
            <a:solidFill>
              <a:schemeClr val="tx1"/>
            </a:solidFill>
          </a:ln>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52732"/>
      </p:ext>
    </p:extLst>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94B5553D-7163-4400-A276-18DDF66D0839}"/>
              </a:ext>
            </a:extLst>
          </p:cNvPr>
          <p:cNvSpPr txBox="1">
            <a:spLocks/>
          </p:cNvSpPr>
          <p:nvPr/>
        </p:nvSpPr>
        <p:spPr>
          <a:xfrm>
            <a:off x="5196482" y="824056"/>
            <a:ext cx="6914322" cy="533520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u="none"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lnSpc>
                <a:spcPct val="100000"/>
              </a:lnSpc>
              <a:buFont typeface="Arial" panose="020B0604020202020204" pitchFamily="34" charset="0"/>
              <a:buChar char="•"/>
            </a:pPr>
            <a:r>
              <a:rPr lang="en-US" altLang="en-US" dirty="0"/>
              <a:t>Ensure collection and distribution of non-resident tuition exemption form between Financial Aid Office and Admissions &amp; Records. </a:t>
            </a:r>
          </a:p>
          <a:p>
            <a:pPr marL="800100" lvl="1" indent="-342900" algn="l">
              <a:lnSpc>
                <a:spcPct val="100000"/>
              </a:lnSpc>
              <a:spcBef>
                <a:spcPts val="0"/>
              </a:spcBef>
              <a:spcAft>
                <a:spcPts val="1200"/>
              </a:spcAft>
              <a:buSzPct val="70000"/>
              <a:buFont typeface="Wingdings" panose="05000000000000000000" pitchFamily="2" charset="2"/>
              <a:buChar char="Ø"/>
            </a:pPr>
            <a:r>
              <a:rPr lang="en-US" altLang="en-US" dirty="0"/>
              <a:t>Schools will be required to produce records during a compliance review</a:t>
            </a:r>
          </a:p>
          <a:p>
            <a:pPr marL="800100" lvl="1" indent="-342900" algn="l">
              <a:lnSpc>
                <a:spcPct val="100000"/>
              </a:lnSpc>
              <a:spcBef>
                <a:spcPts val="0"/>
              </a:spcBef>
              <a:spcAft>
                <a:spcPts val="1200"/>
              </a:spcAft>
              <a:buSzPct val="70000"/>
              <a:buFont typeface="Wingdings" panose="05000000000000000000" pitchFamily="2" charset="2"/>
              <a:buChar char="Ø"/>
            </a:pPr>
            <a:r>
              <a:rPr lang="en-US" altLang="en-US" dirty="0"/>
              <a:t>Most CADAA filers do not realize they are required to have an AB 540 Affidavit on file (or even know what it is).</a:t>
            </a:r>
          </a:p>
          <a:p>
            <a:pPr marL="342900" indent="-342900" algn="l">
              <a:lnSpc>
                <a:spcPct val="100000"/>
              </a:lnSpc>
              <a:spcBef>
                <a:spcPts val="600"/>
              </a:spcBef>
              <a:spcAft>
                <a:spcPts val="600"/>
              </a:spcAft>
              <a:buFont typeface="Arial" panose="020B0604020202020204" pitchFamily="34" charset="0"/>
              <a:buChar char="•"/>
            </a:pPr>
            <a:r>
              <a:rPr lang="en-US" altLang="en-US" dirty="0"/>
              <a:t>Train all staff on AB 540 eligibility, including proper state residency determination.</a:t>
            </a:r>
          </a:p>
          <a:p>
            <a:pPr marL="342900" indent="-342900" algn="l">
              <a:lnSpc>
                <a:spcPct val="100000"/>
              </a:lnSpc>
              <a:spcBef>
                <a:spcPts val="600"/>
              </a:spcBef>
              <a:spcAft>
                <a:spcPts val="600"/>
              </a:spcAft>
              <a:buFont typeface="Arial" panose="020B0604020202020204" pitchFamily="34" charset="0"/>
              <a:buChar char="•"/>
            </a:pPr>
            <a:r>
              <a:rPr lang="en-US" altLang="en-US" dirty="0"/>
              <a:t>Confirm your Financial Aid Management System (FAMS) codes AB 540 students appropriately.</a:t>
            </a:r>
          </a:p>
          <a:p>
            <a:pPr marL="342900" indent="-342900" algn="l">
              <a:lnSpc>
                <a:spcPct val="100000"/>
              </a:lnSpc>
              <a:spcBef>
                <a:spcPts val="600"/>
              </a:spcBef>
              <a:spcAft>
                <a:spcPts val="600"/>
              </a:spcAft>
              <a:buFont typeface="Arial" panose="020B0604020202020204" pitchFamily="34" charset="0"/>
              <a:buChar char="•"/>
            </a:pPr>
            <a:r>
              <a:rPr lang="en-US" altLang="en-US" dirty="0"/>
              <a:t>Update AB 540 verification policies &amp; procedures as needed when state and federal regulations change.</a:t>
            </a:r>
          </a:p>
        </p:txBody>
      </p:sp>
      <p:sp>
        <p:nvSpPr>
          <p:cNvPr id="7" name="TextBox 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BE97621-CDA8-4289-9FD7-623C6D607916}"/>
              </a:ext>
            </a:extLst>
          </p:cNvPr>
          <p:cNvSpPr txBox="1"/>
          <p:nvPr/>
        </p:nvSpPr>
        <p:spPr>
          <a:xfrm>
            <a:off x="171877" y="3324377"/>
            <a:ext cx="5024607" cy="830997"/>
          </a:xfrm>
          <a:prstGeom prst="rect">
            <a:avLst/>
          </a:prstGeom>
          <a:noFill/>
        </p:spPr>
        <p:txBody>
          <a:bodyPr wrap="square" rtlCol="0">
            <a:spAutoFit/>
          </a:bodyPr>
          <a:lstStyle/>
          <a:p>
            <a:pPr algn="ctr"/>
            <a:r>
              <a:rPr lang="en-US" sz="2400" dirty="0"/>
              <a:t>Customizing your roster is one way to identify your CADAA applicants.</a:t>
            </a:r>
            <a:endParaRPr lang="en-US" sz="2800" dirty="0"/>
          </a:p>
        </p:txBody>
      </p:sp>
      <p:sp>
        <p:nvSpPr>
          <p:cNvPr id="10" name="Subtitle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B514D95-F0A7-449F-8B1F-ECDEB87EF43E}"/>
              </a:ext>
            </a:extLst>
          </p:cNvPr>
          <p:cNvSpPr>
            <a:spLocks noGrp="1"/>
          </p:cNvSpPr>
          <p:nvPr>
            <p:ph type="subTitle" idx="1"/>
          </p:nvPr>
        </p:nvSpPr>
        <p:spPr>
          <a:xfrm>
            <a:off x="8309113" y="120367"/>
            <a:ext cx="3882887" cy="613346"/>
          </a:xfrm>
        </p:spPr>
        <p:txBody>
          <a:bodyPr>
            <a:noAutofit/>
          </a:bodyPr>
          <a:lstStyle/>
          <a:p>
            <a:r>
              <a:rPr lang="en-US" sz="4400" dirty="0"/>
              <a:t>Best Practices</a:t>
            </a:r>
          </a:p>
        </p:txBody>
      </p:sp>
      <p:sp>
        <p:nvSpPr>
          <p:cNvPr id="4" name="TextBox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4891B66-7855-446E-9996-7F3ED9F376A7}"/>
              </a:ext>
            </a:extLst>
          </p:cNvPr>
          <p:cNvSpPr txBox="1"/>
          <p:nvPr/>
        </p:nvSpPr>
        <p:spPr>
          <a:xfrm>
            <a:off x="198952" y="4186574"/>
            <a:ext cx="5070360" cy="707886"/>
          </a:xfrm>
          <a:prstGeom prst="rect">
            <a:avLst/>
          </a:prstGeom>
          <a:noFill/>
        </p:spPr>
        <p:txBody>
          <a:bodyPr wrap="square" rtlCol="0">
            <a:spAutoFit/>
          </a:bodyPr>
          <a:lstStyle/>
          <a:p>
            <a:pPr algn="ctr"/>
            <a:r>
              <a:rPr lang="en-US" sz="2000" dirty="0"/>
              <a:t>The other way to search your students’ ISIRs is to download the information from a report.</a:t>
            </a:r>
          </a:p>
        </p:txBody>
      </p:sp>
      <p:pic>
        <p:nvPicPr>
          <p:cNvPr id="11" name="Picture 10">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AB032C97-0401-44AD-A997-DF11991EA02B}"/>
              </a:ext>
            </a:extLst>
          </p:cNvPr>
          <p:cNvPicPr>
            <a:picLocks noChangeAspect="1"/>
          </p:cNvPicPr>
          <p:nvPr/>
        </p:nvPicPr>
        <p:blipFill>
          <a:blip r:embed="rId3"/>
          <a:stretch>
            <a:fillRect/>
          </a:stretch>
        </p:blipFill>
        <p:spPr>
          <a:xfrm>
            <a:off x="134028" y="1722056"/>
            <a:ext cx="4860004" cy="375662"/>
          </a:xfrm>
          <a:prstGeom prst="rect">
            <a:avLst/>
          </a:prstGeom>
        </p:spPr>
      </p:pic>
      <p:pic>
        <p:nvPicPr>
          <p:cNvPr id="12" name="Picture 1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DAEA7D09-D13A-4243-910F-EAD8548B1E5E}"/>
              </a:ext>
            </a:extLst>
          </p:cNvPr>
          <p:cNvPicPr>
            <a:picLocks noChangeAspect="1"/>
          </p:cNvPicPr>
          <p:nvPr/>
        </p:nvPicPr>
        <p:blipFill>
          <a:blip r:embed="rId4"/>
          <a:stretch>
            <a:fillRect/>
          </a:stretch>
        </p:blipFill>
        <p:spPr>
          <a:xfrm>
            <a:off x="156748" y="1994855"/>
            <a:ext cx="4823216" cy="1085971"/>
          </a:xfrm>
          <a:prstGeom prst="rect">
            <a:avLst/>
          </a:prstGeom>
        </p:spPr>
      </p:pic>
      <p:sp>
        <p:nvSpPr>
          <p:cNvPr id="13" name="Rectangle 1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DF1698A9-AB17-4E13-AAAD-9829A4C8414C}"/>
              </a:ext>
            </a:extLst>
          </p:cNvPr>
          <p:cNvSpPr/>
          <p:nvPr/>
        </p:nvSpPr>
        <p:spPr>
          <a:xfrm>
            <a:off x="162352" y="2788500"/>
            <a:ext cx="4808087" cy="27474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02010224"/>
      </p:ext>
    </p:extLst>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DD17638F-5D01-47E8-8260-06841905B1EB}"/>
              </a:ext>
            </a:extLst>
          </p:cNvPr>
          <p:cNvPicPr>
            <a:picLocks noChangeAspect="1"/>
          </p:cNvPicPr>
          <p:nvPr/>
        </p:nvPicPr>
        <p:blipFill rotWithShape="1">
          <a:blip r:embed="rId3"/>
          <a:srcRect l="1023" t="2742" r="1781" b="6871"/>
          <a:stretch/>
        </p:blipFill>
        <p:spPr>
          <a:xfrm>
            <a:off x="1266947" y="1483761"/>
            <a:ext cx="7170124" cy="2062818"/>
          </a:xfrm>
          <a:prstGeom prst="rect">
            <a:avLst/>
          </a:prstGeom>
          <a:ln w="19050">
            <a:solidFill>
              <a:schemeClr val="tx1"/>
            </a:solidFill>
          </a:ln>
        </p:spPr>
      </p:pic>
      <p:pic>
        <p:nvPicPr>
          <p:cNvPr id="5" name="Picture 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49E755F-0149-4676-9F81-2A6B231ED089}"/>
              </a:ext>
            </a:extLst>
          </p:cNvPr>
          <p:cNvPicPr>
            <a:picLocks noChangeAspect="1"/>
          </p:cNvPicPr>
          <p:nvPr/>
        </p:nvPicPr>
        <p:blipFill rotWithShape="1">
          <a:blip r:embed="rId4"/>
          <a:srcRect l="607" t="3607" r="1174" b="1150"/>
          <a:stretch/>
        </p:blipFill>
        <p:spPr>
          <a:xfrm>
            <a:off x="4591878" y="4067845"/>
            <a:ext cx="7245626" cy="1796242"/>
          </a:xfrm>
          <a:prstGeom prst="rect">
            <a:avLst/>
          </a:prstGeom>
          <a:ln w="19050">
            <a:solidFill>
              <a:schemeClr val="tx1"/>
            </a:solidFill>
          </a:ln>
        </p:spPr>
      </p:pic>
      <p:sp>
        <p:nvSpPr>
          <p:cNvPr id="7" name="Callout: Down Arrow 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4EC10406-E7CA-474D-95A3-36BBDA06CD4D}"/>
              </a:ext>
            </a:extLst>
          </p:cNvPr>
          <p:cNvSpPr/>
          <p:nvPr/>
        </p:nvSpPr>
        <p:spPr>
          <a:xfrm>
            <a:off x="9077091" y="1483761"/>
            <a:ext cx="1865891" cy="668866"/>
          </a:xfrm>
          <a:prstGeom prst="downArrowCallout">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Portal Menu</a:t>
            </a:r>
          </a:p>
        </p:txBody>
      </p:sp>
      <p:sp>
        <p:nvSpPr>
          <p:cNvPr id="8" name="Callout: Down Arrow 7">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011F82C-03F9-4870-9101-6D7829843D76}"/>
              </a:ext>
            </a:extLst>
          </p:cNvPr>
          <p:cNvSpPr/>
          <p:nvPr/>
        </p:nvSpPr>
        <p:spPr>
          <a:xfrm>
            <a:off x="9077091" y="2190805"/>
            <a:ext cx="1865891" cy="668866"/>
          </a:xfrm>
          <a:prstGeom prst="downArrowCallout">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Data Transfer</a:t>
            </a:r>
          </a:p>
        </p:txBody>
      </p:sp>
      <p:sp>
        <p:nvSpPr>
          <p:cNvPr id="10" name="Rectangle: Rounded Corners 9">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8C7AF5B9-1A6C-471B-A9CE-E416B98F0C77}"/>
              </a:ext>
            </a:extLst>
          </p:cNvPr>
          <p:cNvSpPr/>
          <p:nvPr/>
        </p:nvSpPr>
        <p:spPr>
          <a:xfrm>
            <a:off x="9037572" y="2935769"/>
            <a:ext cx="1963465" cy="668866"/>
          </a:xfrm>
          <a:prstGeom prst="roundRect">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Report Download</a:t>
            </a:r>
          </a:p>
        </p:txBody>
      </p:sp>
      <p:sp>
        <p:nvSpPr>
          <p:cNvPr id="13" name="Arrow: Pentagon 1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8A3A3C6-E1E8-47AF-BB65-6E9AF38E237B}"/>
              </a:ext>
            </a:extLst>
          </p:cNvPr>
          <p:cNvSpPr/>
          <p:nvPr/>
        </p:nvSpPr>
        <p:spPr>
          <a:xfrm>
            <a:off x="203198" y="4440775"/>
            <a:ext cx="4223657" cy="1354586"/>
          </a:xfrm>
          <a:prstGeom prst="homePlat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solidFill>
                <a:schemeClr val="tx1"/>
              </a:solidFill>
            </a:endParaRPr>
          </a:p>
        </p:txBody>
      </p:sp>
      <p:sp>
        <p:nvSpPr>
          <p:cNvPr id="11" name="Subtitle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831BBBC6-58A6-4B69-A707-628E4F951A28}"/>
              </a:ext>
            </a:extLst>
          </p:cNvPr>
          <p:cNvSpPr>
            <a:spLocks noGrp="1"/>
          </p:cNvSpPr>
          <p:nvPr>
            <p:ph type="subTitle" idx="1"/>
          </p:nvPr>
        </p:nvSpPr>
        <p:spPr>
          <a:xfrm>
            <a:off x="5953539" y="140680"/>
            <a:ext cx="6238461" cy="613346"/>
          </a:xfrm>
        </p:spPr>
        <p:txBody>
          <a:bodyPr>
            <a:noAutofit/>
          </a:bodyPr>
          <a:lstStyle/>
          <a:p>
            <a:r>
              <a:rPr lang="en-US" sz="4400" dirty="0"/>
              <a:t>California Dream Act ISIRs</a:t>
            </a:r>
          </a:p>
        </p:txBody>
      </p:sp>
      <p:sp>
        <p:nvSpPr>
          <p:cNvPr id="6" name="Rectangle 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36B3EC7-3644-466C-8610-6AD13E716F16}"/>
              </a:ext>
            </a:extLst>
          </p:cNvPr>
          <p:cNvSpPr/>
          <p:nvPr/>
        </p:nvSpPr>
        <p:spPr>
          <a:xfrm>
            <a:off x="203198" y="4492836"/>
            <a:ext cx="3947417" cy="1200329"/>
          </a:xfrm>
          <a:prstGeom prst="rect">
            <a:avLst/>
          </a:prstGeom>
        </p:spPr>
        <p:txBody>
          <a:bodyPr wrap="square">
            <a:spAutoFit/>
          </a:bodyPr>
          <a:lstStyle/>
          <a:p>
            <a:r>
              <a:rPr lang="en-US" sz="2400" dirty="0"/>
              <a:t>The raw data may be imported to your school’s financial management system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373146293"/>
      </p:ext>
    </p:extLst>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Content Placeholder 5"/>
          <p:cNvSpPr>
            <a:spLocks noGrp="1"/>
          </p:cNvSpPr>
          <p:nvPr>
            <p:ph type="subTitle" idx="1"/>
          </p:nvPr>
        </p:nvSpPr>
        <p:spPr>
          <a:xfrm>
            <a:off x="5737640" y="3290098"/>
            <a:ext cx="6047961" cy="1655762"/>
          </a:xfrm>
        </p:spPr>
        <p:txBody>
          <a:bodyPr>
            <a:normAutofit/>
          </a:bodyPr>
          <a:lstStyle/>
          <a:p>
            <a:pPr marL="342900" indent="-342900" algn="l">
              <a:spcAft>
                <a:spcPts val="1000"/>
              </a:spcAft>
              <a:buFont typeface="Arial" panose="020B0604020202020204" pitchFamily="34" charset="0"/>
              <a:buChar char="•"/>
            </a:pPr>
            <a:r>
              <a:rPr lang="en-US" sz="2500" b="1" dirty="0"/>
              <a:t>TPS or U Visa holders should file CADAA</a:t>
            </a:r>
          </a:p>
          <a:p>
            <a:pPr marL="342900" indent="-342900" algn="l">
              <a:spcAft>
                <a:spcPts val="1000"/>
              </a:spcAft>
              <a:buFont typeface="Arial" panose="020B0604020202020204" pitchFamily="34" charset="0"/>
              <a:buChar char="•"/>
            </a:pPr>
            <a:r>
              <a:rPr lang="en-US" sz="2500" b="1" dirty="0"/>
              <a:t>T Visa holders should file FAFSA</a:t>
            </a:r>
          </a:p>
          <a:p>
            <a:pPr marL="342900" indent="-342900" algn="l">
              <a:buFont typeface="Arial" panose="020B0604020202020204" pitchFamily="34" charset="0"/>
              <a:buChar char="•"/>
            </a:pPr>
            <a:r>
              <a:rPr lang="en-US" sz="2500" b="1" dirty="0"/>
              <a:t>Countries with TPS status can change</a:t>
            </a:r>
          </a:p>
          <a:p>
            <a:pPr marL="342900" indent="-342900" algn="l">
              <a:buFont typeface="Arial" panose="020B0604020202020204" pitchFamily="34" charset="0"/>
              <a:buChar char="•"/>
            </a:pPr>
            <a:endParaRPr lang="en-US" sz="2500" dirty="0"/>
          </a:p>
        </p:txBody>
      </p:sp>
      <p:sp>
        <p:nvSpPr>
          <p:cNvPr id="8" name="Rectangle 7">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6B574C5-8D39-40EF-9B9D-676D959C44F4}"/>
              </a:ext>
            </a:extLst>
          </p:cNvPr>
          <p:cNvSpPr/>
          <p:nvPr/>
        </p:nvSpPr>
        <p:spPr>
          <a:xfrm>
            <a:off x="5737640" y="1668857"/>
            <a:ext cx="5863771" cy="1246495"/>
          </a:xfrm>
          <a:prstGeom prst="rect">
            <a:avLst/>
          </a:prstGeom>
        </p:spPr>
        <p:txBody>
          <a:bodyPr wrap="square">
            <a:spAutoFit/>
          </a:bodyPr>
          <a:lstStyle/>
          <a:p>
            <a:r>
              <a:rPr lang="en-US" sz="2500" dirty="0">
                <a:latin typeface="Verdana" panose="020B0604030504040204" pitchFamily="34" charset="0"/>
                <a:ea typeface="Verdana" panose="020B0604030504040204" pitchFamily="34" charset="0"/>
                <a:cs typeface="Verdana" panose="020B0604030504040204" pitchFamily="34" charset="0"/>
              </a:rPr>
              <a:t>Only </a:t>
            </a:r>
            <a:r>
              <a:rPr lang="en-US" sz="2500" b="1" dirty="0">
                <a:latin typeface="Verdana" panose="020B0604030504040204" pitchFamily="34" charset="0"/>
                <a:ea typeface="Verdana" panose="020B0604030504040204" pitchFamily="34" charset="0"/>
                <a:cs typeface="Verdana" panose="020B0604030504040204" pitchFamily="34" charset="0"/>
              </a:rPr>
              <a:t>Temporary Protected Status</a:t>
            </a:r>
            <a:r>
              <a:rPr lang="en-US" sz="2500" dirty="0">
                <a:latin typeface="Verdana" panose="020B0604030504040204" pitchFamily="34" charset="0"/>
                <a:ea typeface="Verdana" panose="020B0604030504040204" pitchFamily="34" charset="0"/>
                <a:cs typeface="Verdana" panose="020B0604030504040204" pitchFamily="34" charset="0"/>
              </a:rPr>
              <a:t> (TPS) holders or </a:t>
            </a:r>
            <a:r>
              <a:rPr lang="en-US" sz="2500" b="1" dirty="0">
                <a:latin typeface="Verdana" panose="020B0604030504040204" pitchFamily="34" charset="0"/>
                <a:ea typeface="Verdana" panose="020B0604030504040204" pitchFamily="34" charset="0"/>
                <a:cs typeface="Verdana" panose="020B0604030504040204" pitchFamily="34" charset="0"/>
              </a:rPr>
              <a:t>U Visa </a:t>
            </a:r>
            <a:r>
              <a:rPr lang="en-US" sz="2500" dirty="0">
                <a:latin typeface="Verdana" panose="020B0604030504040204" pitchFamily="34" charset="0"/>
                <a:ea typeface="Verdana" panose="020B0604030504040204" pitchFamily="34" charset="0"/>
                <a:cs typeface="Verdana" panose="020B0604030504040204" pitchFamily="34" charset="0"/>
              </a:rPr>
              <a:t>holders are eligible for AB 540:</a:t>
            </a:r>
          </a:p>
        </p:txBody>
      </p:sp>
      <p:pic>
        <p:nvPicPr>
          <p:cNvPr id="4098" name="Picture 2" descr="Image result for visa stamping USA icon">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CC8383E-2E1B-4A90-845A-C0ACA3AEFB65}"/>
              </a:ext>
            </a:extLst>
          </p:cNvPr>
          <p:cNvPicPr>
            <a:picLocks noChangeAspect="1" noChangeArrowheads="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590589" y="1668857"/>
            <a:ext cx="3619500" cy="36195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10" name="Subtitle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66217A4-2947-4F5B-8E47-D1C3A554400E}"/>
              </a:ext>
            </a:extLst>
          </p:cNvPr>
          <p:cNvSpPr txBox="1">
            <a:spLocks/>
          </p:cNvSpPr>
          <p:nvPr/>
        </p:nvSpPr>
        <p:spPr>
          <a:xfrm>
            <a:off x="5076038" y="263774"/>
            <a:ext cx="6900810" cy="61334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u="none"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400" dirty="0"/>
              <a:t>Non-Immigrant Visas and TPS</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03566521"/>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spd="med" p14:dur="700">
        <p:fade/>
      </p:transition>
    </mc:Choice>
    <mc:Fallback>
      <mp:transition xmlns:mp="http://schemas.microsoft.com/office/mac/powerpoint/2008/main" spd="med"/>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42CA8EAE-89B1-46EC-9954-52F83B9E602F}"/>
              </a:ext>
            </a:extLst>
          </p:cNvPr>
          <p:cNvSpPr>
            <a:spLocks noGrp="1"/>
          </p:cNvSpPr>
          <p:nvPr>
            <p:ph type="subTitle" idx="1"/>
          </p:nvPr>
        </p:nvSpPr>
        <p:spPr>
          <a:xfrm>
            <a:off x="6096000" y="1047583"/>
            <a:ext cx="6096000" cy="5019387"/>
          </a:xfrm>
        </p:spPr>
        <p:txBody>
          <a:bodyPr vert="horz" lIns="91440" tIns="45720" rIns="91440" bIns="45720" rtlCol="0">
            <a:noAutofit/>
          </a:bodyPr>
          <a:lstStyle/>
          <a:p>
            <a:pPr marL="342900" indent="-228600" algn="l">
              <a:spcBef>
                <a:spcPts val="300"/>
              </a:spcBef>
              <a:spcAft>
                <a:spcPts val="1200"/>
              </a:spcAft>
              <a:buFont typeface="Arial" panose="020B0604020202020204" pitchFamily="34" charset="0"/>
              <a:buChar char="•"/>
            </a:pPr>
            <a:r>
              <a:rPr lang="en-US" dirty="0"/>
              <a:t>All males between ages 18-25 are required to register for Selective Service.</a:t>
            </a:r>
          </a:p>
          <a:p>
            <a:pPr marL="342900" indent="-228600" algn="l">
              <a:spcBef>
                <a:spcPts val="300"/>
              </a:spcBef>
              <a:spcAft>
                <a:spcPts val="1200"/>
              </a:spcAft>
              <a:buFont typeface="Arial" panose="020B0604020202020204" pitchFamily="34" charset="0"/>
              <a:buChar char="•"/>
            </a:pPr>
            <a:r>
              <a:rPr lang="en-US" dirty="0"/>
              <a:t>Students within three months of their 18</a:t>
            </a:r>
            <a:r>
              <a:rPr lang="en-US" baseline="30000" dirty="0"/>
              <a:t>th</a:t>
            </a:r>
            <a:r>
              <a:rPr lang="en-US" dirty="0"/>
              <a:t> birthday can register by mail.</a:t>
            </a:r>
          </a:p>
          <a:p>
            <a:pPr marL="342900" indent="-228600" algn="l">
              <a:spcBef>
                <a:spcPts val="300"/>
              </a:spcBef>
              <a:spcAft>
                <a:spcPts val="1200"/>
              </a:spcAft>
              <a:buFont typeface="Arial" panose="020B0604020202020204" pitchFamily="34" charset="0"/>
              <a:buChar char="•"/>
            </a:pPr>
            <a:r>
              <a:rPr lang="en-US" dirty="0"/>
              <a:t>Mail paper registration form. Registration card takes 2-3 months to arrives by mail.              </a:t>
            </a:r>
          </a:p>
          <a:p>
            <a:pPr marL="342900" indent="-228600" algn="l">
              <a:spcBef>
                <a:spcPts val="300"/>
              </a:spcBef>
              <a:spcAft>
                <a:spcPts val="1200"/>
              </a:spcAft>
              <a:buFont typeface="Arial" panose="020B0604020202020204" pitchFamily="34" charset="0"/>
              <a:buChar char="•"/>
            </a:pPr>
            <a:r>
              <a:rPr lang="en-US" dirty="0"/>
              <a:t>SSN is not required to register. SSN field should be left blank.</a:t>
            </a:r>
          </a:p>
          <a:p>
            <a:pPr marL="342900" indent="-228600" algn="l">
              <a:spcBef>
                <a:spcPts val="300"/>
              </a:spcBef>
              <a:spcAft>
                <a:spcPts val="1200"/>
              </a:spcAft>
              <a:buFont typeface="Arial" panose="020B0604020202020204" pitchFamily="34" charset="0"/>
              <a:buChar char="•"/>
            </a:pPr>
            <a:r>
              <a:rPr lang="en-US" dirty="0"/>
              <a:t>CSAC does not share student data with Selective Service.</a:t>
            </a:r>
          </a:p>
          <a:p>
            <a:pPr marL="342900" indent="-228600" algn="l">
              <a:spcBef>
                <a:spcPts val="300"/>
              </a:spcBef>
              <a:spcAft>
                <a:spcPts val="1200"/>
              </a:spcAft>
              <a:buFont typeface="Arial" panose="020B0604020202020204" pitchFamily="34" charset="0"/>
              <a:buChar char="•"/>
            </a:pPr>
            <a:r>
              <a:rPr lang="en-US" dirty="0"/>
              <a:t>One of the </a:t>
            </a:r>
            <a:r>
              <a:rPr lang="en-US" b="1" u="sng" dirty="0"/>
              <a:t>TOP REASONS </a:t>
            </a:r>
            <a:r>
              <a:rPr lang="en-US" dirty="0"/>
              <a:t>CADAA filers do not get paid in their first term.</a:t>
            </a:r>
          </a:p>
          <a:p>
            <a:pPr indent="-228600" algn="l">
              <a:spcBef>
                <a:spcPts val="300"/>
              </a:spcBef>
              <a:spcAft>
                <a:spcPts val="1200"/>
              </a:spcAft>
              <a:buFont typeface="Arial" panose="020B0604020202020204" pitchFamily="34" charset="0"/>
              <a:buChar char="•"/>
            </a:pPr>
            <a:endParaRPr lang="en-US" dirty="0">
              <a:solidFill>
                <a:schemeClr val="bg1"/>
              </a:solidFill>
            </a:endParaRPr>
          </a:p>
          <a:p>
            <a:pPr indent="-228600" algn="l">
              <a:spcBef>
                <a:spcPts val="300"/>
              </a:spcBef>
              <a:spcAft>
                <a:spcPts val="1200"/>
              </a:spcAft>
              <a:buFont typeface="Arial" panose="020B0604020202020204" pitchFamily="34" charset="0"/>
              <a:buChar char="•"/>
            </a:pPr>
            <a:endParaRPr lang="en-US" dirty="0">
              <a:solidFill>
                <a:schemeClr val="bg1"/>
              </a:solidFill>
            </a:endParaRPr>
          </a:p>
        </p:txBody>
      </p:sp>
      <p:pic>
        <p:nvPicPr>
          <p:cNvPr id="6" name="Picture 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CDAF65C-751B-4B81-B11F-0137E41C53AF}"/>
              </a:ext>
            </a:extLst>
          </p:cNvPr>
          <p:cNvPicPr>
            <a:picLocks noChangeAspect="1"/>
          </p:cNvPicPr>
          <p:nvPr/>
        </p:nvPicPr>
        <p:blipFill>
          <a:blip r:embed="rId3"/>
          <a:stretch>
            <a:fillRect/>
          </a:stretch>
        </p:blipFill>
        <p:spPr>
          <a:xfrm>
            <a:off x="297382" y="1814440"/>
            <a:ext cx="5717033" cy="3701778"/>
          </a:xfrm>
          <a:prstGeom prst="rect">
            <a:avLst/>
          </a:prstGeom>
        </p:spPr>
      </p:pic>
      <p:sp>
        <p:nvSpPr>
          <p:cNvPr id="7" name="Subtitle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54F9D1B-53EC-4B8C-8CE7-30676674E572}"/>
              </a:ext>
            </a:extLst>
          </p:cNvPr>
          <p:cNvSpPr txBox="1">
            <a:spLocks/>
          </p:cNvSpPr>
          <p:nvPr/>
        </p:nvSpPr>
        <p:spPr>
          <a:xfrm>
            <a:off x="7594757" y="97146"/>
            <a:ext cx="4916557" cy="61334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u="none"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400" dirty="0"/>
              <a:t>Selective Service</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99765081"/>
      </p:ext>
    </p:extLst>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extBox 6"/>
          <p:cNvSpPr txBox="1"/>
          <p:nvPr/>
        </p:nvSpPr>
        <p:spPr>
          <a:xfrm>
            <a:off x="4372481" y="1636666"/>
            <a:ext cx="6400800"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a:ln w="0"/>
                <a:ea typeface="Verdana" panose="020B0604030504040204" pitchFamily="34" charset="0"/>
                <a:cs typeface="Verdana" panose="020B0604030504040204" pitchFamily="34" charset="0"/>
              </a:rPr>
              <a:t>Complete the </a:t>
            </a:r>
            <a:r>
              <a:rPr lang="en-US" sz="2400" b="1" dirty="0">
                <a:ln w="0"/>
                <a:ea typeface="Verdana" panose="020B0604030504040204" pitchFamily="34" charset="0"/>
                <a:cs typeface="Verdana" panose="020B0604030504040204" pitchFamily="34" charset="0"/>
              </a:rPr>
              <a:t>FAFSA</a:t>
            </a:r>
            <a:r>
              <a:rPr lang="en-US" sz="2400" dirty="0">
                <a:ln w="0"/>
                <a:ea typeface="Verdana" panose="020B0604030504040204" pitchFamily="34" charset="0"/>
                <a:cs typeface="Verdana" panose="020B0604030504040204" pitchFamily="34" charset="0"/>
              </a:rPr>
              <a:t> instead of the </a:t>
            </a:r>
            <a:r>
              <a:rPr lang="en-US" sz="2400" b="1" dirty="0">
                <a:ln w="0"/>
                <a:ea typeface="Verdana" panose="020B0604030504040204" pitchFamily="34" charset="0"/>
                <a:cs typeface="Verdana" panose="020B0604030504040204" pitchFamily="34" charset="0"/>
              </a:rPr>
              <a:t>CADAA</a:t>
            </a:r>
          </a:p>
          <a:p>
            <a:pPr marL="342900" indent="-342900">
              <a:buFont typeface="Arial" panose="020B0604020202020204" pitchFamily="34" charset="0"/>
              <a:buChar char="•"/>
            </a:pPr>
            <a:r>
              <a:rPr lang="en-US" sz="2400" dirty="0">
                <a:ln w="0"/>
                <a:ea typeface="Verdana" panose="020B0604030504040204" pitchFamily="34" charset="0"/>
                <a:cs typeface="Verdana" panose="020B0604030504040204" pitchFamily="34" charset="0"/>
              </a:rPr>
              <a:t>Complete the </a:t>
            </a:r>
            <a:r>
              <a:rPr lang="en-US" sz="2400" b="1" dirty="0">
                <a:ln w="0"/>
                <a:ea typeface="Verdana" panose="020B0604030504040204" pitchFamily="34" charset="0"/>
                <a:cs typeface="Verdana" panose="020B0604030504040204" pitchFamily="34" charset="0"/>
              </a:rPr>
              <a:t>CADAA</a:t>
            </a:r>
            <a:r>
              <a:rPr lang="en-US" sz="2400" dirty="0">
                <a:ln w="0"/>
                <a:ea typeface="Verdana" panose="020B0604030504040204" pitchFamily="34" charset="0"/>
                <a:cs typeface="Verdana" panose="020B0604030504040204" pitchFamily="34" charset="0"/>
              </a:rPr>
              <a:t> instead of the </a:t>
            </a:r>
            <a:r>
              <a:rPr lang="en-US" sz="2400" b="1" dirty="0">
                <a:ln w="0"/>
                <a:ea typeface="Verdana" panose="020B0604030504040204" pitchFamily="34" charset="0"/>
                <a:cs typeface="Verdana" panose="020B0604030504040204" pitchFamily="34" charset="0"/>
              </a:rPr>
              <a:t>FAFSA</a:t>
            </a:r>
          </a:p>
          <a:p>
            <a:pPr marL="342900" indent="-342900">
              <a:buFont typeface="Arial" panose="020B0604020202020204" pitchFamily="34" charset="0"/>
              <a:buChar char="•"/>
            </a:pPr>
            <a:r>
              <a:rPr lang="en-US" sz="2400" dirty="0">
                <a:ln w="0"/>
                <a:ea typeface="Verdana" panose="020B0604030504040204" pitchFamily="34" charset="0"/>
                <a:cs typeface="Verdana" panose="020B0604030504040204" pitchFamily="34" charset="0"/>
              </a:rPr>
              <a:t>Complete an application for the </a:t>
            </a:r>
            <a:r>
              <a:rPr lang="en-US" sz="2400" b="1" dirty="0">
                <a:ln w="0"/>
                <a:ea typeface="Verdana" panose="020B0604030504040204" pitchFamily="34" charset="0"/>
                <a:cs typeface="Verdana" panose="020B0604030504040204" pitchFamily="34" charset="0"/>
              </a:rPr>
              <a:t>wrong year</a:t>
            </a:r>
          </a:p>
          <a:p>
            <a:pPr marL="342900" indent="-342900">
              <a:buFont typeface="Arial" panose="020B0604020202020204" pitchFamily="34" charset="0"/>
              <a:buChar char="•"/>
            </a:pPr>
            <a:r>
              <a:rPr lang="en-US" sz="2400" dirty="0">
                <a:ln w="0"/>
                <a:ea typeface="Verdana" panose="020B0604030504040204" pitchFamily="34" charset="0"/>
                <a:cs typeface="Verdana" panose="020B0604030504040204" pitchFamily="34" charset="0"/>
              </a:rPr>
              <a:t>Submit </a:t>
            </a:r>
            <a:r>
              <a:rPr lang="en-US" sz="2400" b="1" dirty="0">
                <a:ln w="0"/>
                <a:ea typeface="Verdana" panose="020B0604030504040204" pitchFamily="34" charset="0"/>
                <a:cs typeface="Verdana" panose="020B0604030504040204" pitchFamily="34" charset="0"/>
              </a:rPr>
              <a:t>duplicate</a:t>
            </a:r>
            <a:r>
              <a:rPr lang="en-US" sz="2400" dirty="0">
                <a:ln w="0"/>
                <a:ea typeface="Verdana" panose="020B0604030504040204" pitchFamily="34" charset="0"/>
                <a:cs typeface="Verdana" panose="020B0604030504040204" pitchFamily="34" charset="0"/>
              </a:rPr>
              <a:t> applications</a:t>
            </a:r>
          </a:p>
          <a:p>
            <a:pPr marL="342900" indent="-342900">
              <a:buFont typeface="Arial" panose="020B0604020202020204" pitchFamily="34" charset="0"/>
              <a:buChar char="•"/>
            </a:pPr>
            <a:r>
              <a:rPr lang="en-US" sz="2400" dirty="0">
                <a:ln w="0"/>
                <a:ea typeface="Verdana" panose="020B0604030504040204" pitchFamily="34" charset="0"/>
                <a:cs typeface="Verdana" panose="020B0604030504040204" pitchFamily="34" charset="0"/>
              </a:rPr>
              <a:t>Gain </a:t>
            </a:r>
            <a:r>
              <a:rPr lang="en-US" sz="2400" b="1" dirty="0">
                <a:ln w="0"/>
                <a:ea typeface="Verdana" panose="020B0604030504040204" pitchFamily="34" charset="0"/>
                <a:cs typeface="Verdana" panose="020B0604030504040204" pitchFamily="34" charset="0"/>
              </a:rPr>
              <a:t>permanent residency </a:t>
            </a:r>
            <a:r>
              <a:rPr lang="en-US" sz="2400" dirty="0">
                <a:ln w="0"/>
                <a:ea typeface="Verdana" panose="020B0604030504040204" pitchFamily="34" charset="0"/>
                <a:cs typeface="Verdana" panose="020B0604030504040204" pitchFamily="34" charset="0"/>
              </a:rPr>
              <a:t>or </a:t>
            </a:r>
            <a:r>
              <a:rPr lang="en-US" sz="2400" b="1" dirty="0">
                <a:ln w="0"/>
                <a:ea typeface="Verdana" panose="020B0604030504040204" pitchFamily="34" charset="0"/>
                <a:cs typeface="Verdana" panose="020B0604030504040204" pitchFamily="34" charset="0"/>
              </a:rPr>
              <a:t>citizenship</a:t>
            </a:r>
          </a:p>
        </p:txBody>
      </p:sp>
      <p:sp>
        <p:nvSpPr>
          <p:cNvPr id="8" name="Rectangle 7">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B1F69B8-9130-49C0-8BF3-341E86DCC673}"/>
              </a:ext>
            </a:extLst>
          </p:cNvPr>
          <p:cNvSpPr/>
          <p:nvPr/>
        </p:nvSpPr>
        <p:spPr>
          <a:xfrm>
            <a:off x="4050748" y="1218745"/>
            <a:ext cx="8026400" cy="523220"/>
          </a:xfrm>
          <a:prstGeom prst="rect">
            <a:avLst/>
          </a:prstGeom>
        </p:spPr>
        <p:txBody>
          <a:bodyPr wrap="square">
            <a:spAutoFit/>
          </a:bodyPr>
          <a:lstStyle/>
          <a:p>
            <a:r>
              <a:rPr lang="en-US" sz="2800" dirty="0">
                <a:ln w="0"/>
                <a:ea typeface="Verdana" panose="020B0604030504040204" pitchFamily="34" charset="0"/>
                <a:cs typeface="Verdana" panose="020B0604030504040204" pitchFamily="34" charset="0"/>
              </a:rPr>
              <a:t>Application conversions are necessary when students:</a:t>
            </a:r>
          </a:p>
        </p:txBody>
      </p:sp>
      <p:sp>
        <p:nvSpPr>
          <p:cNvPr id="9" name="TextBox 8">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B87C4427-1CE2-4934-A745-AB8694C914CA}"/>
              </a:ext>
            </a:extLst>
          </p:cNvPr>
          <p:cNvSpPr txBox="1"/>
          <p:nvPr/>
        </p:nvSpPr>
        <p:spPr>
          <a:xfrm>
            <a:off x="760771" y="1304236"/>
            <a:ext cx="2318751" cy="461665"/>
          </a:xfrm>
          <a:prstGeom prst="rect">
            <a:avLst/>
          </a:prstGeom>
          <a:noFill/>
        </p:spPr>
        <p:txBody>
          <a:bodyPr wrap="square" rtlCol="0">
            <a:spAutoFit/>
          </a:bodyPr>
          <a:lstStyle/>
          <a:p>
            <a:pPr algn="ctr"/>
            <a:r>
              <a:rPr lang="en-US" sz="2400" b="1" dirty="0"/>
              <a:t>G-55 Form</a:t>
            </a:r>
          </a:p>
        </p:txBody>
      </p:sp>
      <p:grpSp>
        <p:nvGrpSpPr>
          <p:cNvPr id="2" name="Group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1CCEDCD-07CF-4C66-A96E-E99D76EE3E92}"/>
              </a:ext>
            </a:extLst>
          </p:cNvPr>
          <p:cNvGrpSpPr/>
          <p:nvPr/>
        </p:nvGrpSpPr>
        <p:grpSpPr>
          <a:xfrm>
            <a:off x="342396" y="1765901"/>
            <a:ext cx="3431318" cy="3931920"/>
            <a:chOff x="342396" y="1463040"/>
            <a:chExt cx="3049948" cy="3931920"/>
          </a:xfrm>
        </p:grpSpPr>
        <p:pic>
          <p:nvPicPr>
            <p:cNvPr id="5" name="Picture 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D698EF5-C18E-4EEA-846B-5F7A40A9EA40}"/>
                </a:ext>
              </a:extLst>
            </p:cNvPr>
            <p:cNvPicPr>
              <a:picLocks noChangeAspect="1"/>
            </p:cNvPicPr>
            <p:nvPr/>
          </p:nvPicPr>
          <p:blipFill>
            <a:blip r:embed="rId3"/>
            <a:stretch>
              <a:fillRect/>
            </a:stretch>
          </p:blipFill>
          <p:spPr>
            <a:xfrm>
              <a:off x="342396" y="1463040"/>
              <a:ext cx="3049948" cy="3931920"/>
            </a:xfrm>
            <a:prstGeom prst="rect">
              <a:avLst/>
            </a:prstGeom>
            <a:ln>
              <a:noFill/>
            </a:ln>
            <a:effectLst>
              <a:outerShdw blurRad="190500" algn="tl" rotWithShape="0">
                <a:srgbClr val="000000">
                  <a:alpha val="70000"/>
                </a:srgbClr>
              </a:outerShdw>
            </a:effectLst>
          </p:spPr>
        </p:pic>
        <p:pic>
          <p:nvPicPr>
            <p:cNvPr id="3082" name="Picture 10" descr="Image result for California ID">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7AF017C-06DF-4555-AAD4-8D9D5FB6F99A}"/>
                </a:ext>
              </a:extLst>
            </p:cNvPr>
            <p:cNvPicPr>
              <a:picLocks noChangeAspect="1" noChangeArrowheads="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546139" y="3946554"/>
              <a:ext cx="1175596" cy="659541"/>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pic>
          <p:nvPicPr>
            <p:cNvPr id="3084" name="Picture 12" descr="Image result for ssn card">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85A86BFF-E0AC-4704-A7F4-EE525F371F5A}"/>
                </a:ext>
              </a:extLst>
            </p:cNvPr>
            <p:cNvPicPr>
              <a:picLocks noChangeAspect="1" noChangeArrowheads="1"/>
            </p:cNvPicPr>
            <p:nvPr/>
          </p:nvPicPr>
          <p:blipFill>
            <a:blip r:embed="rId5">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913653" y="3913673"/>
              <a:ext cx="1230473" cy="725301"/>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grpSp>
      <p:sp>
        <p:nvSpPr>
          <p:cNvPr id="13" name="TextBox 1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6A00F7B-EF24-4833-85FE-F7507468D9CA}"/>
              </a:ext>
            </a:extLst>
          </p:cNvPr>
          <p:cNvSpPr txBox="1"/>
          <p:nvPr/>
        </p:nvSpPr>
        <p:spPr>
          <a:xfrm>
            <a:off x="4158974" y="3924071"/>
            <a:ext cx="7918174" cy="1969770"/>
          </a:xfrm>
          <a:prstGeom prst="rect">
            <a:avLst/>
          </a:prstGeom>
          <a:noFill/>
        </p:spPr>
        <p:txBody>
          <a:bodyPr wrap="square" rtlCol="0">
            <a:spAutoFit/>
          </a:bodyPr>
          <a:lstStyle/>
          <a:p>
            <a:r>
              <a:rPr lang="en-US" sz="2800" dirty="0"/>
              <a:t>Student must first complete and successfully submit the </a:t>
            </a:r>
            <a:r>
              <a:rPr lang="en-US" sz="2800" i="1" dirty="0"/>
              <a:t>correct</a:t>
            </a:r>
            <a:r>
              <a:rPr lang="en-US" sz="2800" dirty="0"/>
              <a:t> financial aid application.</a:t>
            </a:r>
          </a:p>
          <a:p>
            <a:pPr>
              <a:spcBef>
                <a:spcPts val="1200"/>
              </a:spcBef>
            </a:pPr>
            <a:r>
              <a:rPr lang="en-US" sz="2800" dirty="0"/>
              <a:t>School then submits the Application Conversation Form G-55 with the corresponding documentation.</a:t>
            </a:r>
          </a:p>
        </p:txBody>
      </p:sp>
      <p:sp>
        <p:nvSpPr>
          <p:cNvPr id="12" name="Subtitle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890EF3DE-3F4D-4347-9CF7-0814405FB80C}"/>
              </a:ext>
            </a:extLst>
          </p:cNvPr>
          <p:cNvSpPr txBox="1">
            <a:spLocks/>
          </p:cNvSpPr>
          <p:nvPr/>
        </p:nvSpPr>
        <p:spPr>
          <a:xfrm>
            <a:off x="6255657" y="95090"/>
            <a:ext cx="6096000" cy="61334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u="none"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400" dirty="0"/>
              <a:t>Application Conversions</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00774875"/>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spd="med" p14:dur="700">
        <p:fade/>
      </p:transition>
    </mc:Choice>
    <mc:Fallback>
      <mp:transition xmlns:mp="http://schemas.microsoft.com/office/mac/powerpoint/2008/main" spd="med"/>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Content Placeholder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89F061B-F835-4482-A9F9-48E6DCF80A29}"/>
              </a:ext>
            </a:extLst>
          </p:cNvPr>
          <p:cNvSpPr txBox="1">
            <a:spLocks/>
          </p:cNvSpPr>
          <p:nvPr/>
        </p:nvSpPr>
        <p:spPr>
          <a:xfrm>
            <a:off x="301786" y="1222590"/>
            <a:ext cx="5065345" cy="44128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u="none"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300"/>
              </a:spcBef>
              <a:spcAft>
                <a:spcPts val="1000"/>
              </a:spcAft>
            </a:pPr>
            <a:r>
              <a:rPr lang="en-US" sz="2800" dirty="0"/>
              <a:t>20% of CADAA applicants are randomly chosen for verification.</a:t>
            </a:r>
          </a:p>
          <a:p>
            <a:pPr marL="800100" lvl="1" indent="-342900" algn="l">
              <a:spcBef>
                <a:spcPts val="600"/>
              </a:spcBef>
              <a:spcAft>
                <a:spcPts val="300"/>
              </a:spcAft>
              <a:buClr>
                <a:schemeClr val="tx1"/>
              </a:buClr>
              <a:buSzPct val="100000"/>
              <a:buFont typeface="Arial" panose="020B0604020202020204" pitchFamily="34" charset="0"/>
              <a:buChar char="•"/>
            </a:pPr>
            <a:r>
              <a:rPr lang="en-US" sz="2400" dirty="0"/>
              <a:t>Federal V1- Standard Verification Group</a:t>
            </a:r>
          </a:p>
          <a:p>
            <a:pPr marL="800100" lvl="1" indent="-342900" algn="l">
              <a:spcBef>
                <a:spcPts val="600"/>
              </a:spcBef>
              <a:spcAft>
                <a:spcPts val="300"/>
              </a:spcAft>
              <a:buClr>
                <a:schemeClr val="tx1"/>
              </a:buClr>
              <a:buSzPct val="100000"/>
              <a:buFont typeface="Arial" panose="020B0604020202020204" pitchFamily="34" charset="0"/>
              <a:buChar char="•"/>
            </a:pPr>
            <a:r>
              <a:rPr lang="en-US" sz="2400" dirty="0"/>
              <a:t>AB 540 eligibility</a:t>
            </a:r>
          </a:p>
          <a:p>
            <a:pPr marL="800100" lvl="1" indent="-342900" algn="l">
              <a:spcBef>
                <a:spcPts val="600"/>
              </a:spcBef>
              <a:spcAft>
                <a:spcPts val="300"/>
              </a:spcAft>
              <a:buClr>
                <a:schemeClr val="tx1"/>
              </a:buClr>
              <a:buSzPct val="100000"/>
              <a:buFont typeface="Arial" panose="020B0604020202020204" pitchFamily="34" charset="0"/>
              <a:buChar char="•"/>
            </a:pPr>
            <a:r>
              <a:rPr lang="en-US" sz="2400" dirty="0"/>
              <a:t>Students/parents residing in the United States file US tax returns, if they meet earning threshold</a:t>
            </a:r>
          </a:p>
          <a:p>
            <a:pPr marL="800100" lvl="1" indent="-342900" algn="l">
              <a:spcBef>
                <a:spcPts val="300"/>
              </a:spcBef>
              <a:spcAft>
                <a:spcPts val="300"/>
              </a:spcAft>
              <a:buSzPct val="100000"/>
              <a:buFont typeface="Wingdings" panose="05000000000000000000" pitchFamily="2" charset="2"/>
              <a:buChar char="v"/>
            </a:pPr>
            <a:endParaRPr lang="en-US" dirty="0"/>
          </a:p>
          <a:p>
            <a:pPr>
              <a:spcBef>
                <a:spcPts val="300"/>
              </a:spcBef>
              <a:spcAft>
                <a:spcPts val="300"/>
              </a:spcAft>
            </a:pPr>
            <a:r>
              <a:rPr lang="en-US" sz="2800" dirty="0"/>
              <a:t>Complete verification </a:t>
            </a:r>
            <a:r>
              <a:rPr lang="en-US" sz="2800" u="sng" dirty="0"/>
              <a:t>prior</a:t>
            </a:r>
            <a:r>
              <a:rPr lang="en-US" sz="2800" dirty="0"/>
              <a:t> </a:t>
            </a:r>
          </a:p>
          <a:p>
            <a:pPr>
              <a:spcBef>
                <a:spcPts val="300"/>
              </a:spcBef>
              <a:spcAft>
                <a:spcPts val="300"/>
              </a:spcAft>
            </a:pPr>
            <a:r>
              <a:rPr lang="en-US" sz="2800" dirty="0"/>
              <a:t>to disbursing funds.</a:t>
            </a:r>
          </a:p>
        </p:txBody>
      </p:sp>
      <p:pic>
        <p:nvPicPr>
          <p:cNvPr id="1027" name="Picture 3" descr="image00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A330BE9-AEFF-4FEC-87D1-BB1FB1DD8434}"/>
              </a:ext>
            </a:extLst>
          </p:cNvPr>
          <p:cNvPicPr>
            <a:picLocks noChangeAspect="1" noChangeArrowheads="1"/>
          </p:cNvPicPr>
          <p:nvPr/>
        </p:nvPicPr>
        <p:blipFill rotWithShape="1">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t="10536" r="1590" b="11575"/>
          <a:stretch/>
        </p:blipFill>
        <p:spPr bwMode="auto">
          <a:xfrm>
            <a:off x="5492668" y="1600200"/>
            <a:ext cx="6397546" cy="3584271"/>
          </a:xfrm>
          <a:prstGeom prst="rect">
            <a:avLst/>
          </a:prstGeom>
          <a:ln w="19050">
            <a:solidFill>
              <a:srgbClr val="000000"/>
            </a:solidFill>
            <a:miter lim="800000"/>
            <a:headEnd/>
            <a:tailEnd/>
          </a:ln>
          <a:effectLst>
            <a:outerShdw blurRad="190500" algn="tl" rotWithShape="0">
              <a:srgbClr val="000000">
                <a:alpha val="70000"/>
              </a:srgbClr>
            </a:outerShdw>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2" name="TextBox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64B3B405-B0C3-495F-AC14-982D7BF261F5}"/>
              </a:ext>
            </a:extLst>
          </p:cNvPr>
          <p:cNvSpPr txBox="1"/>
          <p:nvPr/>
        </p:nvSpPr>
        <p:spPr>
          <a:xfrm>
            <a:off x="7271499" y="5202613"/>
            <a:ext cx="3229995" cy="400110"/>
          </a:xfrm>
          <a:prstGeom prst="rect">
            <a:avLst/>
          </a:prstGeom>
          <a:noFill/>
        </p:spPr>
        <p:txBody>
          <a:bodyPr wrap="square" rtlCol="0">
            <a:spAutoFit/>
          </a:bodyPr>
          <a:lstStyle/>
          <a:p>
            <a:pPr algn="ctr"/>
            <a:r>
              <a:rPr lang="en-US" sz="2000" i="1" dirty="0"/>
              <a:t>Screenshot from Banner</a:t>
            </a:r>
          </a:p>
        </p:txBody>
      </p:sp>
      <p:sp>
        <p:nvSpPr>
          <p:cNvPr id="8" name="Subtitle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F55D65A-4291-4177-BC9E-B3606E69DE9C}"/>
              </a:ext>
            </a:extLst>
          </p:cNvPr>
          <p:cNvSpPr txBox="1">
            <a:spLocks/>
          </p:cNvSpPr>
          <p:nvPr/>
        </p:nvSpPr>
        <p:spPr>
          <a:xfrm>
            <a:off x="7271499" y="58056"/>
            <a:ext cx="5065643" cy="61334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u="none"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400" dirty="0"/>
              <a:t>CADAA Verification</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02106300"/>
      </p:ext>
    </p:extLst>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50C9F1E-DDDA-4706-93A3-453D52375E44}"/>
              </a:ext>
            </a:extLst>
          </p:cNvPr>
          <p:cNvSpPr txBox="1"/>
          <p:nvPr/>
        </p:nvSpPr>
        <p:spPr>
          <a:xfrm>
            <a:off x="3782475" y="2751891"/>
            <a:ext cx="5090592" cy="1354217"/>
          </a:xfrm>
          <a:prstGeom prst="rect">
            <a:avLst/>
          </a:prstGeom>
          <a:noFill/>
        </p:spPr>
        <p:txBody>
          <a:bodyPr wrap="square" rtlCol="0">
            <a:spAutoFit/>
          </a:bodyPr>
          <a:lstStyle/>
          <a:p>
            <a:pPr algn="ctr"/>
            <a:r>
              <a:rPr lang="en-US" sz="8200" dirty="0"/>
              <a:t>WebGrants</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6051165"/>
      </p:ext>
    </p:extLst>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47E2074-18F8-4925-9DF8-E20F8AFA0DDB}"/>
              </a:ext>
            </a:extLst>
          </p:cNvPr>
          <p:cNvSpPr txBox="1">
            <a:spLocks/>
          </p:cNvSpPr>
          <p:nvPr/>
        </p:nvSpPr>
        <p:spPr>
          <a:xfrm>
            <a:off x="6926580" y="78418"/>
            <a:ext cx="5213252" cy="67275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u="none"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400" dirty="0"/>
              <a:t>Dream Act ISIR Search</a:t>
            </a:r>
          </a:p>
        </p:txBody>
      </p:sp>
      <p:grpSp>
        <p:nvGrpSpPr>
          <p:cNvPr id="29" name="Group 28">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D25139E-AA8B-43E4-8A93-CC4ACC1C588A}"/>
              </a:ext>
            </a:extLst>
          </p:cNvPr>
          <p:cNvGrpSpPr/>
          <p:nvPr/>
        </p:nvGrpSpPr>
        <p:grpSpPr>
          <a:xfrm>
            <a:off x="385759" y="3017764"/>
            <a:ext cx="11296490" cy="3094822"/>
            <a:chOff x="385759" y="2751064"/>
            <a:chExt cx="11296490" cy="3094822"/>
          </a:xfrm>
        </p:grpSpPr>
        <p:pic>
          <p:nvPicPr>
            <p:cNvPr id="3" name="Picture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02E307BF-5A0F-41EA-8642-E310220CDD19}"/>
                </a:ext>
              </a:extLst>
            </p:cNvPr>
            <p:cNvPicPr>
              <a:picLocks noChangeAspect="1"/>
            </p:cNvPicPr>
            <p:nvPr/>
          </p:nvPicPr>
          <p:blipFill rotWithShape="1">
            <a:blip r:embed="rId3"/>
            <a:srcRect r="1172" b="64246"/>
            <a:stretch/>
          </p:blipFill>
          <p:spPr>
            <a:xfrm>
              <a:off x="385761" y="2751064"/>
              <a:ext cx="11296488" cy="1456522"/>
            </a:xfrm>
            <a:prstGeom prst="rect">
              <a:avLst/>
            </a:prstGeom>
          </p:spPr>
        </p:pic>
        <p:pic>
          <p:nvPicPr>
            <p:cNvPr id="16" name="Picture 1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4239998-0DFF-407C-B844-185A4073ED51}"/>
                </a:ext>
              </a:extLst>
            </p:cNvPr>
            <p:cNvPicPr>
              <a:picLocks noChangeAspect="1"/>
            </p:cNvPicPr>
            <p:nvPr/>
          </p:nvPicPr>
          <p:blipFill>
            <a:blip r:embed="rId4"/>
            <a:stretch>
              <a:fillRect/>
            </a:stretch>
          </p:blipFill>
          <p:spPr>
            <a:xfrm>
              <a:off x="385760" y="4207586"/>
              <a:ext cx="11296489" cy="1638300"/>
            </a:xfrm>
            <a:prstGeom prst="rect">
              <a:avLst/>
            </a:prstGeom>
          </p:spPr>
        </p:pic>
        <p:sp>
          <p:nvSpPr>
            <p:cNvPr id="18" name="TextBox 17">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AEB30F1-3416-406D-87DC-D8307D3C6CF3}"/>
                </a:ext>
              </a:extLst>
            </p:cNvPr>
            <p:cNvSpPr txBox="1"/>
            <p:nvPr/>
          </p:nvSpPr>
          <p:spPr>
            <a:xfrm>
              <a:off x="401634" y="4393299"/>
              <a:ext cx="756954" cy="184666"/>
            </a:xfrm>
            <a:prstGeom prst="rect">
              <a:avLst/>
            </a:prstGeom>
            <a:solidFill>
              <a:srgbClr val="9CB7ED"/>
            </a:solidFill>
          </p:spPr>
          <p:txBody>
            <a:bodyPr wrap="square" lIns="0" tIns="0" rIns="0" bIns="0" rtlCol="0">
              <a:spAutoFit/>
            </a:bodyPr>
            <a:lstStyle/>
            <a:p>
              <a:r>
                <a:rPr lang="en-US" sz="1200" dirty="0">
                  <a:solidFill>
                    <a:schemeClr val="accent1">
                      <a:lumMod val="50000"/>
                    </a:schemeClr>
                  </a:solidFill>
                </a:rPr>
                <a:t> 000123456</a:t>
              </a:r>
            </a:p>
          </p:txBody>
        </p:sp>
        <p:sp>
          <p:nvSpPr>
            <p:cNvPr id="19" name="TextBox 18">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6F1AC173-2F95-47F9-B2D5-DF9D6C7CC035}"/>
                </a:ext>
              </a:extLst>
            </p:cNvPr>
            <p:cNvSpPr txBox="1"/>
            <p:nvPr/>
          </p:nvSpPr>
          <p:spPr>
            <a:xfrm>
              <a:off x="1243008" y="4403369"/>
              <a:ext cx="1570042" cy="184666"/>
            </a:xfrm>
            <a:prstGeom prst="rect">
              <a:avLst/>
            </a:prstGeom>
            <a:solidFill>
              <a:srgbClr val="9CB7ED"/>
            </a:solidFill>
          </p:spPr>
          <p:txBody>
            <a:bodyPr wrap="square" lIns="0" tIns="0" rIns="0" bIns="0" rtlCol="0">
              <a:spAutoFit/>
            </a:bodyPr>
            <a:lstStyle/>
            <a:p>
              <a:r>
                <a:rPr lang="en-US" sz="1200" dirty="0">
                  <a:solidFill>
                    <a:schemeClr val="accent1">
                      <a:lumMod val="50000"/>
                    </a:schemeClr>
                  </a:solidFill>
                </a:rPr>
                <a:t>123 A ST</a:t>
              </a:r>
            </a:p>
          </p:txBody>
        </p:sp>
        <p:sp>
          <p:nvSpPr>
            <p:cNvPr id="20" name="TextBox 19">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93E4E7F3-4FA9-41F9-801C-E00D73AC9DCE}"/>
                </a:ext>
              </a:extLst>
            </p:cNvPr>
            <p:cNvSpPr txBox="1"/>
            <p:nvPr/>
          </p:nvSpPr>
          <p:spPr>
            <a:xfrm>
              <a:off x="5075868" y="4235289"/>
              <a:ext cx="1850712" cy="184666"/>
            </a:xfrm>
            <a:prstGeom prst="rect">
              <a:avLst/>
            </a:prstGeom>
            <a:solidFill>
              <a:srgbClr val="9CB7ED"/>
            </a:solidFill>
          </p:spPr>
          <p:txBody>
            <a:bodyPr wrap="square" lIns="0" tIns="0" rIns="0" bIns="0" rtlCol="0">
              <a:spAutoFit/>
            </a:bodyPr>
            <a:lstStyle/>
            <a:p>
              <a:r>
                <a:rPr lang="en-US" sz="1200" dirty="0">
                  <a:solidFill>
                    <a:schemeClr val="accent1">
                      <a:lumMod val="50000"/>
                    </a:schemeClr>
                  </a:solidFill>
                </a:rPr>
                <a:t>BESTSTUDENT@GMAIL.COM</a:t>
              </a:r>
            </a:p>
          </p:txBody>
        </p:sp>
        <p:sp>
          <p:nvSpPr>
            <p:cNvPr id="21" name="TextBox 20">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042BEAB9-68F3-4ADA-AD56-1173EADC2E0D}"/>
                </a:ext>
              </a:extLst>
            </p:cNvPr>
            <p:cNvSpPr txBox="1"/>
            <p:nvPr/>
          </p:nvSpPr>
          <p:spPr>
            <a:xfrm>
              <a:off x="5075868" y="4769735"/>
              <a:ext cx="2650812" cy="184666"/>
            </a:xfrm>
            <a:prstGeom prst="rect">
              <a:avLst/>
            </a:prstGeom>
            <a:solidFill>
              <a:srgbClr val="CCDAF6"/>
            </a:solidFill>
          </p:spPr>
          <p:txBody>
            <a:bodyPr wrap="square" lIns="0" tIns="0" rIns="0" bIns="0" rtlCol="0">
              <a:spAutoFit/>
            </a:bodyPr>
            <a:lstStyle/>
            <a:p>
              <a:r>
                <a:rPr lang="en-US" sz="1200" dirty="0">
                  <a:solidFill>
                    <a:schemeClr val="accent1">
                      <a:lumMod val="50000"/>
                    </a:schemeClr>
                  </a:solidFill>
                </a:rPr>
                <a:t>OVERACHIEVER@ UNI.EDU</a:t>
              </a:r>
            </a:p>
          </p:txBody>
        </p:sp>
        <p:sp>
          <p:nvSpPr>
            <p:cNvPr id="22" name="TextBox 2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00E0D6A-892D-44E5-89EE-41E29BC3CE03}"/>
                </a:ext>
              </a:extLst>
            </p:cNvPr>
            <p:cNvSpPr txBox="1"/>
            <p:nvPr/>
          </p:nvSpPr>
          <p:spPr>
            <a:xfrm>
              <a:off x="1235388" y="4931541"/>
              <a:ext cx="1652592" cy="184666"/>
            </a:xfrm>
            <a:prstGeom prst="rect">
              <a:avLst/>
            </a:prstGeom>
            <a:solidFill>
              <a:srgbClr val="CCDAF6"/>
            </a:solidFill>
          </p:spPr>
          <p:txBody>
            <a:bodyPr wrap="square" lIns="0" tIns="0" rIns="0" bIns="0" rtlCol="0">
              <a:spAutoFit/>
            </a:bodyPr>
            <a:lstStyle/>
            <a:p>
              <a:r>
                <a:rPr lang="en-US" sz="1200" dirty="0">
                  <a:solidFill>
                    <a:schemeClr val="accent1">
                      <a:lumMod val="50000"/>
                    </a:schemeClr>
                  </a:solidFill>
                </a:rPr>
                <a:t>1000 UNIVERSITY BLVD</a:t>
              </a:r>
            </a:p>
          </p:txBody>
        </p:sp>
        <p:sp>
          <p:nvSpPr>
            <p:cNvPr id="23" name="TextBox 2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DECB58B1-BF12-41B7-99A6-EDB15754ACBC}"/>
                </a:ext>
              </a:extLst>
            </p:cNvPr>
            <p:cNvSpPr txBox="1"/>
            <p:nvPr/>
          </p:nvSpPr>
          <p:spPr>
            <a:xfrm>
              <a:off x="3871908" y="5023874"/>
              <a:ext cx="1111572" cy="184666"/>
            </a:xfrm>
            <a:prstGeom prst="rect">
              <a:avLst/>
            </a:prstGeom>
            <a:solidFill>
              <a:srgbClr val="CCDAF6"/>
            </a:solidFill>
          </p:spPr>
          <p:txBody>
            <a:bodyPr wrap="square" lIns="0" tIns="0" rIns="0" bIns="0" rtlCol="0">
              <a:spAutoFit/>
            </a:bodyPr>
            <a:lstStyle/>
            <a:p>
              <a:r>
                <a:rPr lang="en-US" sz="1200" dirty="0">
                  <a:solidFill>
                    <a:schemeClr val="accent1">
                      <a:lumMod val="50000"/>
                    </a:schemeClr>
                  </a:solidFill>
                </a:rPr>
                <a:t>(123) 555-1212</a:t>
              </a:r>
            </a:p>
          </p:txBody>
        </p:sp>
        <p:sp>
          <p:nvSpPr>
            <p:cNvPr id="24" name="TextBox 2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8697ABE5-8569-4FBC-B95F-8AC83AFFD3A2}"/>
                </a:ext>
              </a:extLst>
            </p:cNvPr>
            <p:cNvSpPr txBox="1"/>
            <p:nvPr/>
          </p:nvSpPr>
          <p:spPr>
            <a:xfrm>
              <a:off x="385759" y="5441547"/>
              <a:ext cx="756954" cy="184666"/>
            </a:xfrm>
            <a:prstGeom prst="rect">
              <a:avLst/>
            </a:prstGeom>
            <a:solidFill>
              <a:srgbClr val="9CB7ED"/>
            </a:solidFill>
          </p:spPr>
          <p:txBody>
            <a:bodyPr wrap="square" lIns="0" tIns="0" rIns="0" bIns="0" rtlCol="0">
              <a:spAutoFit/>
            </a:bodyPr>
            <a:lstStyle/>
            <a:p>
              <a:r>
                <a:rPr lang="en-US" sz="1200" dirty="0">
                  <a:solidFill>
                    <a:schemeClr val="accent1">
                      <a:lumMod val="50000"/>
                    </a:schemeClr>
                  </a:solidFill>
                </a:rPr>
                <a:t> 000654321</a:t>
              </a:r>
            </a:p>
          </p:txBody>
        </p:sp>
        <p:sp>
          <p:nvSpPr>
            <p:cNvPr id="25" name="TextBox 2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C2E63AF-5AA8-4092-BC2A-E400F8068ED6}"/>
                </a:ext>
              </a:extLst>
            </p:cNvPr>
            <p:cNvSpPr txBox="1"/>
            <p:nvPr/>
          </p:nvSpPr>
          <p:spPr>
            <a:xfrm>
              <a:off x="1243007" y="5475701"/>
              <a:ext cx="1957393" cy="369332"/>
            </a:xfrm>
            <a:prstGeom prst="rect">
              <a:avLst/>
            </a:prstGeom>
            <a:solidFill>
              <a:srgbClr val="9CB7ED"/>
            </a:solidFill>
          </p:spPr>
          <p:txBody>
            <a:bodyPr wrap="square" lIns="0" tIns="0" rIns="0" bIns="0" rtlCol="0">
              <a:spAutoFit/>
            </a:bodyPr>
            <a:lstStyle/>
            <a:p>
              <a:r>
                <a:rPr lang="en-US" sz="1200" dirty="0">
                  <a:solidFill>
                    <a:schemeClr val="accent1">
                      <a:lumMod val="50000"/>
                    </a:schemeClr>
                  </a:solidFill>
                </a:rPr>
                <a:t>1234 RAINIER AVE APT #123</a:t>
              </a:r>
            </a:p>
            <a:p>
              <a:r>
                <a:rPr lang="en-US" sz="1200" dirty="0">
                  <a:solidFill>
                    <a:schemeClr val="accent1">
                      <a:lumMod val="50000"/>
                    </a:schemeClr>
                  </a:solidFill>
                </a:rPr>
                <a:t>SAN FRANCISCO, CA 12345</a:t>
              </a:r>
            </a:p>
          </p:txBody>
        </p:sp>
        <p:sp>
          <p:nvSpPr>
            <p:cNvPr id="26" name="TextBox 2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9E4A11E-9AE9-4A41-85F0-C676EAF1E38B}"/>
                </a:ext>
              </a:extLst>
            </p:cNvPr>
            <p:cNvSpPr txBox="1"/>
            <p:nvPr/>
          </p:nvSpPr>
          <p:spPr>
            <a:xfrm>
              <a:off x="3871908" y="5568034"/>
              <a:ext cx="1111572" cy="184666"/>
            </a:xfrm>
            <a:prstGeom prst="rect">
              <a:avLst/>
            </a:prstGeom>
            <a:solidFill>
              <a:srgbClr val="9CB7ED"/>
            </a:solidFill>
          </p:spPr>
          <p:txBody>
            <a:bodyPr wrap="square" lIns="0" tIns="0" rIns="0" bIns="0" rtlCol="0">
              <a:spAutoFit/>
            </a:bodyPr>
            <a:lstStyle/>
            <a:p>
              <a:r>
                <a:rPr lang="en-US" sz="1200" dirty="0">
                  <a:solidFill>
                    <a:schemeClr val="accent1">
                      <a:lumMod val="50000"/>
                    </a:schemeClr>
                  </a:solidFill>
                </a:rPr>
                <a:t>(415) 555-1212</a:t>
              </a:r>
            </a:p>
          </p:txBody>
        </p:sp>
        <p:sp>
          <p:nvSpPr>
            <p:cNvPr id="27" name="TextBox 2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94119B66-1584-4761-914C-9B7346A07014}"/>
                </a:ext>
              </a:extLst>
            </p:cNvPr>
            <p:cNvSpPr txBox="1"/>
            <p:nvPr/>
          </p:nvSpPr>
          <p:spPr>
            <a:xfrm>
              <a:off x="5075868" y="5291390"/>
              <a:ext cx="1850712" cy="184666"/>
            </a:xfrm>
            <a:prstGeom prst="rect">
              <a:avLst/>
            </a:prstGeom>
            <a:solidFill>
              <a:srgbClr val="9CB7ED"/>
            </a:solidFill>
          </p:spPr>
          <p:txBody>
            <a:bodyPr wrap="square" lIns="0" tIns="0" rIns="0" bIns="0" rtlCol="0">
              <a:spAutoFit/>
            </a:bodyPr>
            <a:lstStyle/>
            <a:p>
              <a:r>
                <a:rPr lang="en-US" sz="1200" dirty="0">
                  <a:solidFill>
                    <a:schemeClr val="accent1">
                      <a:lumMod val="50000"/>
                    </a:schemeClr>
                  </a:solidFill>
                </a:rPr>
                <a:t>JOSEG123@HOTMAIL.COM</a:t>
              </a:r>
            </a:p>
          </p:txBody>
        </p:sp>
      </p:grpSp>
      <p:sp>
        <p:nvSpPr>
          <p:cNvPr id="28" name="TextBox 27">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3506F26-63D2-4ACC-B946-71DBABEDB2D3}"/>
              </a:ext>
            </a:extLst>
          </p:cNvPr>
          <p:cNvSpPr txBox="1"/>
          <p:nvPr/>
        </p:nvSpPr>
        <p:spPr>
          <a:xfrm>
            <a:off x="401634" y="1185323"/>
            <a:ext cx="10607040" cy="1815882"/>
          </a:xfrm>
          <a:prstGeom prst="rect">
            <a:avLst/>
          </a:prstGeom>
          <a:noFill/>
        </p:spPr>
        <p:txBody>
          <a:bodyPr wrap="square" rtlCol="0">
            <a:spAutoFit/>
          </a:bodyPr>
          <a:lstStyle/>
          <a:p>
            <a:r>
              <a:rPr lang="en-US" sz="2400" dirty="0"/>
              <a:t>Identify and reach out to students with incomplete applications:</a:t>
            </a:r>
          </a:p>
          <a:p>
            <a:pPr marL="285750" indent="-285750">
              <a:buFont typeface="Arial" panose="020B0604020202020204" pitchFamily="34" charset="0"/>
              <a:buChar char="•"/>
            </a:pPr>
            <a:r>
              <a:rPr lang="en-US" sz="2200" dirty="0"/>
              <a:t>No Dream ID</a:t>
            </a:r>
          </a:p>
          <a:p>
            <a:pPr marL="285750" indent="-285750">
              <a:buFont typeface="Arial" panose="020B0604020202020204" pitchFamily="34" charset="0"/>
              <a:buChar char="•"/>
            </a:pPr>
            <a:r>
              <a:rPr lang="en-US" sz="2200" dirty="0"/>
              <a:t>No EFC</a:t>
            </a:r>
          </a:p>
          <a:p>
            <a:pPr marL="285750" indent="-285750">
              <a:buFont typeface="Arial" panose="020B0604020202020204" pitchFamily="34" charset="0"/>
              <a:buChar char="•"/>
            </a:pPr>
            <a:r>
              <a:rPr lang="en-US" sz="2200" dirty="0"/>
              <a:t>Submit Flag blank</a:t>
            </a:r>
          </a:p>
          <a:p>
            <a:pPr marL="285750" indent="-285750">
              <a:buFont typeface="Arial" panose="020B0604020202020204" pitchFamily="34" charset="0"/>
              <a:buChar char="•"/>
            </a:pPr>
            <a:r>
              <a:rPr lang="en-US" sz="2200" dirty="0"/>
              <a:t>Links to Correction screen, Confirmation View, or Cal SAR unavailable</a:t>
            </a:r>
            <a:endParaRPr lang="en-US" sz="2400" dirty="0"/>
          </a:p>
        </p:txBody>
      </p:sp>
      <p:sp>
        <p:nvSpPr>
          <p:cNvPr id="30" name="Rectangle 29">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909E4925-C1A4-49E8-B59E-39CD934ACC2A}"/>
              </a:ext>
            </a:extLst>
          </p:cNvPr>
          <p:cNvSpPr/>
          <p:nvPr/>
        </p:nvSpPr>
        <p:spPr>
          <a:xfrm>
            <a:off x="401634" y="5012419"/>
            <a:ext cx="11242515" cy="53781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40673765"/>
      </p:ext>
    </p:extLst>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4E216121-1B48-43C1-87EF-2676A2F43C9C}"/>
              </a:ext>
            </a:extLst>
          </p:cNvPr>
          <p:cNvPicPr>
            <a:picLocks noChangeAspect="1"/>
          </p:cNvPicPr>
          <p:nvPr/>
        </p:nvPicPr>
        <p:blipFill rotWithShape="1">
          <a:blip r:embed="rId3"/>
          <a:srcRect b="7498"/>
          <a:stretch/>
        </p:blipFill>
        <p:spPr>
          <a:xfrm>
            <a:off x="3250097" y="4148199"/>
            <a:ext cx="8754355" cy="2531156"/>
          </a:xfrm>
          <a:prstGeom prst="rect">
            <a:avLst/>
          </a:prstGeom>
        </p:spPr>
      </p:pic>
      <p:sp>
        <p:nvSpPr>
          <p:cNvPr id="4" name="TextBox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639B44FB-750F-45EA-9458-611C6370DC72}"/>
              </a:ext>
            </a:extLst>
          </p:cNvPr>
          <p:cNvSpPr txBox="1"/>
          <p:nvPr/>
        </p:nvSpPr>
        <p:spPr>
          <a:xfrm>
            <a:off x="520764" y="1074839"/>
            <a:ext cx="10041630" cy="3016210"/>
          </a:xfrm>
          <a:prstGeom prst="rect">
            <a:avLst/>
          </a:prstGeom>
          <a:noFill/>
        </p:spPr>
        <p:txBody>
          <a:bodyPr wrap="square" rtlCol="0">
            <a:spAutoFit/>
          </a:bodyPr>
          <a:lstStyle/>
          <a:p>
            <a:pPr>
              <a:buSzPct val="70000"/>
            </a:pPr>
            <a:r>
              <a:rPr lang="en-US" sz="2400" b="1" dirty="0"/>
              <a:t>Dependency override: </a:t>
            </a:r>
          </a:p>
          <a:p>
            <a:pPr marL="742950" lvl="1" indent="-285750">
              <a:buSzPct val="70000"/>
              <a:buFont typeface="Verdana" panose="020B0604030504040204" pitchFamily="34" charset="0"/>
              <a:buChar char="●"/>
            </a:pPr>
            <a:r>
              <a:rPr lang="en-US" sz="2000" dirty="0"/>
              <a:t>Functionality available to System Administrators at each campus</a:t>
            </a:r>
          </a:p>
          <a:p>
            <a:pPr>
              <a:buSzPct val="70000"/>
            </a:pPr>
            <a:r>
              <a:rPr lang="en-US" sz="2400" b="1" dirty="0"/>
              <a:t>Professional Judgement:</a:t>
            </a:r>
          </a:p>
          <a:p>
            <a:pPr marL="742950" lvl="1" indent="-285750">
              <a:buSzPct val="70000"/>
              <a:buFont typeface="Verdana" panose="020B0604030504040204" pitchFamily="34" charset="0"/>
              <a:buChar char="●"/>
            </a:pPr>
            <a:r>
              <a:rPr lang="en-US" sz="2000" dirty="0"/>
              <a:t>Check “Professional Judgement”</a:t>
            </a:r>
          </a:p>
          <a:p>
            <a:pPr marL="742950" lvl="1" indent="-285750">
              <a:buSzPct val="70000"/>
              <a:buFont typeface="Verdana" panose="020B0604030504040204" pitchFamily="34" charset="0"/>
              <a:buChar char="●"/>
            </a:pPr>
            <a:r>
              <a:rPr lang="en-US" sz="2000" dirty="0"/>
              <a:t>Submit Grant Record Change (G-21) </a:t>
            </a:r>
          </a:p>
          <a:p>
            <a:pPr marL="742950" lvl="1" indent="-285750">
              <a:buSzPct val="70000"/>
              <a:buFont typeface="Verdana" panose="020B0604030504040204" pitchFamily="34" charset="0"/>
              <a:buChar char="●"/>
            </a:pPr>
            <a:r>
              <a:rPr lang="en-US" sz="2000" dirty="0"/>
              <a:t>Function available to all users with access to the CADAA menu</a:t>
            </a:r>
          </a:p>
          <a:p>
            <a:pPr>
              <a:buSzPct val="70000"/>
            </a:pPr>
            <a:r>
              <a:rPr lang="en-US" sz="2400" b="1" dirty="0"/>
              <a:t>Verification Required:</a:t>
            </a:r>
          </a:p>
          <a:p>
            <a:pPr marL="742950" lvl="1" indent="-285750">
              <a:buSzPct val="70000"/>
              <a:buFont typeface="Verdana" panose="020B0604030504040204" pitchFamily="34" charset="0"/>
              <a:buChar char="●"/>
            </a:pPr>
            <a:r>
              <a:rPr lang="en-US" sz="2000" dirty="0"/>
              <a:t>Check box after verifying application information </a:t>
            </a:r>
          </a:p>
          <a:p>
            <a:endParaRPr lang="en-US" dirty="0"/>
          </a:p>
        </p:txBody>
      </p:sp>
      <p:sp>
        <p:nvSpPr>
          <p:cNvPr id="9" name="Multiplication Sign 8">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DC79127B-64EC-4F2E-95D4-9084E2BA16B9}"/>
              </a:ext>
            </a:extLst>
          </p:cNvPr>
          <p:cNvSpPr/>
          <p:nvPr/>
        </p:nvSpPr>
        <p:spPr>
          <a:xfrm>
            <a:off x="7629165" y="5431851"/>
            <a:ext cx="380144" cy="369870"/>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Multiplication Sign 1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02A4214B-1104-4C98-94B3-B076788B532C}"/>
              </a:ext>
            </a:extLst>
          </p:cNvPr>
          <p:cNvSpPr/>
          <p:nvPr/>
        </p:nvSpPr>
        <p:spPr>
          <a:xfrm>
            <a:off x="7627274" y="4549137"/>
            <a:ext cx="380144" cy="369870"/>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ultiplication Sign 1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B18B8BB8-A0DF-434A-862B-75EDEC61A13A}"/>
              </a:ext>
            </a:extLst>
          </p:cNvPr>
          <p:cNvSpPr/>
          <p:nvPr/>
        </p:nvSpPr>
        <p:spPr>
          <a:xfrm>
            <a:off x="7627274" y="4163733"/>
            <a:ext cx="380144" cy="369870"/>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Arrow: Right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6D16C2A-7FD4-4B59-9F5E-F2CEDC35753E}"/>
              </a:ext>
            </a:extLst>
          </p:cNvPr>
          <p:cNvSpPr/>
          <p:nvPr/>
        </p:nvSpPr>
        <p:spPr>
          <a:xfrm>
            <a:off x="657092" y="4084741"/>
            <a:ext cx="2593005" cy="572497"/>
          </a:xfrm>
          <a:prstGeom prst="rightArrow">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System Admins</a:t>
            </a:r>
          </a:p>
        </p:txBody>
      </p:sp>
      <p:sp>
        <p:nvSpPr>
          <p:cNvPr id="12" name="Arrow: Right 1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E2FF4CB-6FF4-49B7-AFBB-A7F90EE8BB13}"/>
              </a:ext>
            </a:extLst>
          </p:cNvPr>
          <p:cNvSpPr/>
          <p:nvPr/>
        </p:nvSpPr>
        <p:spPr>
          <a:xfrm>
            <a:off x="657092" y="4432614"/>
            <a:ext cx="2593005" cy="572497"/>
          </a:xfrm>
          <a:prstGeom prst="rightArrow">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Submit G-21</a:t>
            </a:r>
          </a:p>
        </p:txBody>
      </p:sp>
      <p:sp>
        <p:nvSpPr>
          <p:cNvPr id="13" name="Arrow: Right 1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763464E2-5C90-46DE-A273-859CA6F637F5}"/>
              </a:ext>
            </a:extLst>
          </p:cNvPr>
          <p:cNvSpPr/>
          <p:nvPr/>
        </p:nvSpPr>
        <p:spPr>
          <a:xfrm>
            <a:off x="4959626" y="5333100"/>
            <a:ext cx="2573126" cy="567372"/>
          </a:xfrm>
          <a:prstGeom prst="rightArrow">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Complete Verification</a:t>
            </a:r>
          </a:p>
        </p:txBody>
      </p:sp>
      <p:sp>
        <p:nvSpPr>
          <p:cNvPr id="16" name="Subtitle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DD2DA290-AA0F-4A7F-98B8-58FAAF29730E}"/>
              </a:ext>
            </a:extLst>
          </p:cNvPr>
          <p:cNvSpPr txBox="1">
            <a:spLocks/>
          </p:cNvSpPr>
          <p:nvPr/>
        </p:nvSpPr>
        <p:spPr>
          <a:xfrm>
            <a:off x="6096000" y="173814"/>
            <a:ext cx="6096000" cy="61334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u="none"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400" dirty="0"/>
              <a:t>CADAA Correction Screen</a:t>
            </a:r>
          </a:p>
        </p:txBody>
      </p:sp>
      <p:sp>
        <p:nvSpPr>
          <p:cNvPr id="5" name="Title 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9074B96D-4760-4B0C-99AA-8AEB5265D474}"/>
              </a:ext>
            </a:extLst>
          </p:cNvPr>
          <p:cNvSpPr>
            <a:spLocks noGrp="1"/>
          </p:cNvSpPr>
          <p:nvPr>
            <p:ph type="title" idx="4294967295"/>
          </p:nvPr>
        </p:nvSpPr>
        <p:spPr/>
        <p:txBody>
          <a:bodyPr/>
          <a:lstStyle/>
          <a:p>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59990087"/>
      </p:ext>
    </p:extLst>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E0D931A-AF44-41D3-853A-18BDD9FD061E}"/>
              </a:ext>
            </a:extLst>
          </p:cNvPr>
          <p:cNvPicPr>
            <a:picLocks noChangeAspect="1"/>
          </p:cNvPicPr>
          <p:nvPr/>
        </p:nvPicPr>
        <p:blipFill>
          <a:blip r:embed="rId3"/>
          <a:stretch>
            <a:fillRect/>
          </a:stretch>
        </p:blipFill>
        <p:spPr>
          <a:xfrm>
            <a:off x="3740070" y="1426830"/>
            <a:ext cx="8264087" cy="4575703"/>
          </a:xfrm>
          <a:prstGeom prst="rect">
            <a:avLst/>
          </a:prstGeom>
        </p:spPr>
      </p:pic>
      <p:sp>
        <p:nvSpPr>
          <p:cNvPr id="6" name="Oval 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61B8E604-2FC2-4019-8C46-F51996EDF4EA}"/>
              </a:ext>
            </a:extLst>
          </p:cNvPr>
          <p:cNvSpPr/>
          <p:nvPr/>
        </p:nvSpPr>
        <p:spPr>
          <a:xfrm>
            <a:off x="8104833" y="1759292"/>
            <a:ext cx="2182167" cy="711447"/>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67C0A34C-C4B1-4622-A849-9A6C154856F5}"/>
              </a:ext>
            </a:extLst>
          </p:cNvPr>
          <p:cNvGrpSpPr/>
          <p:nvPr/>
        </p:nvGrpSpPr>
        <p:grpSpPr>
          <a:xfrm>
            <a:off x="449384" y="3028352"/>
            <a:ext cx="3100039" cy="830997"/>
            <a:chOff x="449384" y="2831913"/>
            <a:chExt cx="3100039" cy="1217638"/>
          </a:xfrm>
        </p:grpSpPr>
        <p:sp>
          <p:nvSpPr>
            <p:cNvPr id="4" name="Arrow: Pentagon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ABF6608D-F80A-401C-8C75-484B9B23489B}"/>
                </a:ext>
              </a:extLst>
            </p:cNvPr>
            <p:cNvSpPr/>
            <p:nvPr/>
          </p:nvSpPr>
          <p:spPr>
            <a:xfrm>
              <a:off x="449384" y="2850996"/>
              <a:ext cx="3100039" cy="1156008"/>
            </a:xfrm>
            <a:prstGeom prst="homePlat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86ABDC9D-60F4-4941-92A7-F6D451132CC5}"/>
                </a:ext>
              </a:extLst>
            </p:cNvPr>
            <p:cNvSpPr txBox="1"/>
            <p:nvPr/>
          </p:nvSpPr>
          <p:spPr>
            <a:xfrm>
              <a:off x="600527" y="2831913"/>
              <a:ext cx="2552233" cy="1217638"/>
            </a:xfrm>
            <a:prstGeom prst="rect">
              <a:avLst/>
            </a:prstGeom>
            <a:noFill/>
          </p:spPr>
          <p:txBody>
            <a:bodyPr wrap="square" rtlCol="0">
              <a:spAutoFit/>
            </a:bodyPr>
            <a:lstStyle/>
            <a:p>
              <a:r>
                <a:rPr lang="en-US" sz="2400" b="1" dirty="0"/>
                <a:t>Issues which need </a:t>
              </a:r>
            </a:p>
            <a:p>
              <a:r>
                <a:rPr lang="en-US" sz="2400" b="1" dirty="0"/>
                <a:t>to be resolved:</a:t>
              </a:r>
            </a:p>
          </p:txBody>
        </p:sp>
      </p:grpSp>
      <p:sp>
        <p:nvSpPr>
          <p:cNvPr id="14" name="Subtitle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A87C923B-B694-442A-966A-7322A3AFCA71}"/>
              </a:ext>
            </a:extLst>
          </p:cNvPr>
          <p:cNvSpPr txBox="1">
            <a:spLocks/>
          </p:cNvSpPr>
          <p:nvPr/>
        </p:nvSpPr>
        <p:spPr>
          <a:xfrm>
            <a:off x="5998684" y="114300"/>
            <a:ext cx="6193316" cy="61334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u="none"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400" dirty="0"/>
              <a:t>CADAA Confirmation Page</a:t>
            </a:r>
          </a:p>
        </p:txBody>
      </p:sp>
      <p:grpSp>
        <p:nvGrpSpPr>
          <p:cNvPr id="15" name="Group 1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0876B4F-40B4-45DE-997A-61B2074106B0}"/>
              </a:ext>
            </a:extLst>
          </p:cNvPr>
          <p:cNvGrpSpPr/>
          <p:nvPr/>
        </p:nvGrpSpPr>
        <p:grpSpPr>
          <a:xfrm>
            <a:off x="449384" y="4820494"/>
            <a:ext cx="3100039" cy="830997"/>
            <a:chOff x="449384" y="2831913"/>
            <a:chExt cx="3100039" cy="1217638"/>
          </a:xfrm>
        </p:grpSpPr>
        <p:sp>
          <p:nvSpPr>
            <p:cNvPr id="16" name="Arrow: Pentagon 1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0971AFE-D33C-46A6-89CE-05268DB32948}"/>
                </a:ext>
              </a:extLst>
            </p:cNvPr>
            <p:cNvSpPr/>
            <p:nvPr/>
          </p:nvSpPr>
          <p:spPr>
            <a:xfrm>
              <a:off x="449384" y="2850996"/>
              <a:ext cx="3100039" cy="1156008"/>
            </a:xfrm>
            <a:prstGeom prst="homePlat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779FE3C-4F51-4335-BCB6-AE0C8B527519}"/>
                </a:ext>
              </a:extLst>
            </p:cNvPr>
            <p:cNvSpPr txBox="1"/>
            <p:nvPr/>
          </p:nvSpPr>
          <p:spPr>
            <a:xfrm>
              <a:off x="600527" y="2831913"/>
              <a:ext cx="2552233" cy="1217638"/>
            </a:xfrm>
            <a:prstGeom prst="rect">
              <a:avLst/>
            </a:prstGeom>
            <a:noFill/>
          </p:spPr>
          <p:txBody>
            <a:bodyPr wrap="square" rtlCol="0">
              <a:spAutoFit/>
            </a:bodyPr>
            <a:lstStyle/>
            <a:p>
              <a:r>
                <a:rPr lang="en-US" sz="2400" b="1" dirty="0"/>
                <a:t>Next steps student should consider:</a:t>
              </a:r>
            </a:p>
          </p:txBody>
        </p:sp>
      </p:grpSp>
      <p:sp>
        <p:nvSpPr>
          <p:cNvPr id="5" name="TextBox 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9678F8C-561F-4596-B896-C18AF32752DD}"/>
              </a:ext>
            </a:extLst>
          </p:cNvPr>
          <p:cNvSpPr txBox="1"/>
          <p:nvPr/>
        </p:nvSpPr>
        <p:spPr bwMode="white">
          <a:xfrm>
            <a:off x="4495190" y="2185454"/>
            <a:ext cx="712440" cy="169277"/>
          </a:xfrm>
          <a:prstGeom prst="rect">
            <a:avLst/>
          </a:prstGeom>
          <a:solidFill>
            <a:schemeClr val="bg1"/>
          </a:solidFill>
        </p:spPr>
        <p:txBody>
          <a:bodyPr wrap="square" lIns="0" tIns="0" rIns="0" bIns="0" rtlCol="0">
            <a:spAutoFit/>
          </a:bodyPr>
          <a:lstStyle/>
          <a:p>
            <a:r>
              <a:rPr lang="en-US" sz="1100" b="1" dirty="0">
                <a:solidFill>
                  <a:srgbClr val="FF0000"/>
                </a:solidFill>
              </a:rPr>
              <a:t>000123445</a:t>
            </a:r>
          </a:p>
        </p:txBody>
      </p:sp>
      <p:sp>
        <p:nvSpPr>
          <p:cNvPr id="2" name="Oval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4B335AF8-029D-458D-9518-F7BAA5637A6F}"/>
              </a:ext>
            </a:extLst>
          </p:cNvPr>
          <p:cNvSpPr/>
          <p:nvPr/>
        </p:nvSpPr>
        <p:spPr>
          <a:xfrm>
            <a:off x="3740070" y="1823969"/>
            <a:ext cx="1619330" cy="64677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FB17823-B12B-4D11-B9C9-ED3DBD19E402}"/>
              </a:ext>
            </a:extLst>
          </p:cNvPr>
          <p:cNvSpPr txBox="1"/>
          <p:nvPr/>
        </p:nvSpPr>
        <p:spPr bwMode="white">
          <a:xfrm>
            <a:off x="9038383" y="2185454"/>
            <a:ext cx="448517" cy="169277"/>
          </a:xfrm>
          <a:prstGeom prst="rect">
            <a:avLst/>
          </a:prstGeom>
          <a:solidFill>
            <a:schemeClr val="bg1"/>
          </a:solidFill>
        </p:spPr>
        <p:txBody>
          <a:bodyPr wrap="square" lIns="0" tIns="0" rIns="0" bIns="0" rtlCol="0">
            <a:spAutoFit/>
          </a:bodyPr>
          <a:lstStyle/>
          <a:p>
            <a:r>
              <a:rPr lang="en-US" sz="1100" b="1" dirty="0">
                <a:solidFill>
                  <a:srgbClr val="FF0000"/>
                </a:solidFill>
              </a:rPr>
              <a:t>1412</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13102824"/>
      </p:ext>
    </p:extLst>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50C9F1E-DDDA-4706-93A3-453D52375E44}"/>
              </a:ext>
            </a:extLst>
          </p:cNvPr>
          <p:cNvSpPr txBox="1"/>
          <p:nvPr/>
        </p:nvSpPr>
        <p:spPr>
          <a:xfrm>
            <a:off x="706951" y="2751891"/>
            <a:ext cx="10778098" cy="1354217"/>
          </a:xfrm>
          <a:prstGeom prst="rect">
            <a:avLst/>
          </a:prstGeom>
          <a:noFill/>
        </p:spPr>
        <p:txBody>
          <a:bodyPr wrap="square" rtlCol="0">
            <a:spAutoFit/>
          </a:bodyPr>
          <a:lstStyle/>
          <a:p>
            <a:pPr algn="ctr"/>
            <a:r>
              <a:rPr lang="en-US" sz="8200" dirty="0"/>
              <a:t>Resources</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47633003"/>
      </p:ext>
    </p:extLst>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098E5D1E-8EA8-43A3-BC22-4B2D6F559E2E}"/>
              </a:ext>
            </a:extLst>
          </p:cNvPr>
          <p:cNvPicPr>
            <a:picLocks noChangeAspect="1"/>
          </p:cNvPicPr>
          <p:nvPr/>
        </p:nvPicPr>
        <p:blipFill>
          <a:blip r:embed="rId3"/>
          <a:stretch>
            <a:fillRect/>
          </a:stretch>
        </p:blipFill>
        <p:spPr>
          <a:xfrm>
            <a:off x="295275" y="1698936"/>
            <a:ext cx="11601450" cy="4191000"/>
          </a:xfrm>
          <a:prstGeom prst="rect">
            <a:avLst/>
          </a:prstGeom>
        </p:spPr>
      </p:pic>
      <p:sp>
        <p:nvSpPr>
          <p:cNvPr id="6" name="Subtitle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08F07E2F-FF00-4BE6-8C03-FF090A50CE8F}"/>
              </a:ext>
            </a:extLst>
          </p:cNvPr>
          <p:cNvSpPr txBox="1">
            <a:spLocks/>
          </p:cNvSpPr>
          <p:nvPr/>
        </p:nvSpPr>
        <p:spPr>
          <a:xfrm>
            <a:off x="7863840" y="115679"/>
            <a:ext cx="4425476" cy="61334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u="none"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400" dirty="0"/>
              <a:t>Cal SAR Report</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40519340"/>
      </p:ext>
    </p:extLst>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DA1465EE-6916-40AA-95CC-33D1DE0C7F5B}"/>
              </a:ext>
            </a:extLst>
          </p:cNvPr>
          <p:cNvSpPr txBox="1"/>
          <p:nvPr/>
        </p:nvSpPr>
        <p:spPr>
          <a:xfrm>
            <a:off x="4651513" y="948288"/>
            <a:ext cx="6949898" cy="4961423"/>
          </a:xfrm>
          <a:prstGeom prst="rect">
            <a:avLst/>
          </a:prstGeom>
          <a:noFill/>
        </p:spPr>
        <p:txBody>
          <a:bodyPr wrap="square" rtlCol="0">
            <a:spAutoFit/>
          </a:bodyPr>
          <a:lstStyle/>
          <a:p>
            <a:pPr marL="285750" indent="-285750">
              <a:buFont typeface="Arial" panose="020B0604020202020204" pitchFamily="34" charset="0"/>
              <a:buChar char="•"/>
            </a:pPr>
            <a:r>
              <a:rPr lang="en-US" sz="2400" dirty="0"/>
              <a:t>The Student Aid Commission is looking to forge better connections and improved communications with campus Dream Resource Centers throughout the state.</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The Commission has created a ‘Dream Act Application/Undocumented Student’ selection as part of our e-mail communications List-Serve.</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The Commission, in partnership with our Dreamer Resource Center partners, held the first of three annual CSAC/Dreamer Resource Center Convenings  in Q1 of 2020.</a:t>
            </a:r>
          </a:p>
        </p:txBody>
      </p:sp>
      <p:sp>
        <p:nvSpPr>
          <p:cNvPr id="6" name="Subtitle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96191013-621A-4850-A4DF-FCE10373EEF9}"/>
              </a:ext>
            </a:extLst>
          </p:cNvPr>
          <p:cNvSpPr txBox="1">
            <a:spLocks/>
          </p:cNvSpPr>
          <p:nvPr/>
        </p:nvSpPr>
        <p:spPr>
          <a:xfrm>
            <a:off x="5707136" y="0"/>
            <a:ext cx="6484864" cy="61334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u="none"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400" dirty="0"/>
              <a:t>Dreamer Resource Centers</a:t>
            </a:r>
          </a:p>
        </p:txBody>
      </p:sp>
      <p:pic>
        <p:nvPicPr>
          <p:cNvPr id="9" name="Picture 8">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BA0F44F5-8A55-4E58-937E-31B622396DAA}"/>
              </a:ext>
            </a:extLst>
          </p:cNvPr>
          <p:cNvPicPr>
            <a:picLocks noChangeAspect="1"/>
          </p:cNvPicPr>
          <p:nvPr/>
        </p:nvPicPr>
        <p:blipFill rotWithShape="1">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 uri="{837473B0-CC2E-450A-ABE3-18F120FF3D39}">
                <a1611:picAttrSrcUrl xmlns:a1611="http://schemas.microsoft.com/office/drawing/2016/11/main" xmlns:p="http://schemas.openxmlformats.org/presentationml/2006/main" xmlns:r="http://schemas.openxmlformats.org/officeDocument/2006/relationships" xmlns:a="http://schemas.openxmlformats.org/drawingml/2006/main" xmlns="" r:id="rId4"/>
              </a:ext>
            </a:extLst>
          </a:blip>
          <a:srcRect b="6666"/>
          <a:stretch/>
        </p:blipFill>
        <p:spPr>
          <a:xfrm>
            <a:off x="590589" y="1644754"/>
            <a:ext cx="3365770" cy="41230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7769598"/>
      </p:ext>
    </p:extLst>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F70163F-5CD8-4146-9658-DAAB8F293D86}"/>
              </a:ext>
            </a:extLst>
          </p:cNvPr>
          <p:cNvSpPr>
            <a:spLocks noGrp="1"/>
          </p:cNvSpPr>
          <p:nvPr>
            <p:ph type="title" idx="4294967295"/>
          </p:nvPr>
        </p:nvSpPr>
        <p:spPr>
          <a:xfrm>
            <a:off x="6570663" y="103188"/>
            <a:ext cx="5621337" cy="590550"/>
          </a:xfrm>
        </p:spPr>
        <p:txBody>
          <a:bodyPr>
            <a:normAutofit fontScale="90000"/>
          </a:bodyPr>
          <a:lstStyle/>
          <a:p>
            <a:r>
              <a:rPr lang="en-US" dirty="0"/>
              <a:t>Register for CSAC List-Serv</a:t>
            </a:r>
          </a:p>
        </p:txBody>
      </p:sp>
      <p:pic>
        <p:nvPic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EDD0AFB-CADC-4837-827A-8E5F11E48131}"/>
              </a:ext>
            </a:extLst>
          </p:cNvPr>
          <p:cNvPicPr>
            <a:picLocks noGrp="1" noChangeAspect="1"/>
          </p:cNvPicPr>
          <p:nvPr>
            <p:ph idx="4294967295"/>
          </p:nvPr>
        </p:nvPicPr>
        <p:blipFill rotWithShape="1">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t="3562"/>
          <a:stretch/>
        </p:blipFill>
        <p:spPr>
          <a:xfrm>
            <a:off x="573398" y="2435953"/>
            <a:ext cx="6175375" cy="2219325"/>
          </a:xfrm>
          <a:prstGeom prst="rect">
            <a:avLst/>
          </a:prstGeom>
        </p:spPr>
      </p:pic>
      <p:sp>
        <p:nvSpPr>
          <p:cNvPr id="5" name="Rectangle 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BDB57A93-7B9C-4BE5-8EE9-C28001E6D9B3}"/>
              </a:ext>
            </a:extLst>
          </p:cNvPr>
          <p:cNvSpPr/>
          <p:nvPr/>
        </p:nvSpPr>
        <p:spPr>
          <a:xfrm>
            <a:off x="578050" y="2436379"/>
            <a:ext cx="6184402" cy="41021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4528A646-0000-4E17-A18A-1BCFD413F3F4}"/>
              </a:ext>
            </a:extLst>
          </p:cNvPr>
          <p:cNvSpPr txBox="1"/>
          <p:nvPr/>
        </p:nvSpPr>
        <p:spPr>
          <a:xfrm>
            <a:off x="7251346" y="750586"/>
            <a:ext cx="5122892" cy="5970865"/>
          </a:xfrm>
          <a:prstGeom prst="rect">
            <a:avLst/>
          </a:prstGeom>
          <a:noFill/>
        </p:spPr>
        <p:txBody>
          <a:bodyPr wrap="square" rtlCol="0">
            <a:spAutoFit/>
          </a:bodyPr>
          <a:lstStyle/>
          <a:p>
            <a:pPr>
              <a:buClr>
                <a:srgbClr val="145D9D"/>
              </a:buClr>
            </a:pPr>
            <a:r>
              <a:rPr lang="en-US" sz="2000" b="1" dirty="0">
                <a:solidFill>
                  <a:srgbClr val="145D9D"/>
                </a:solidFill>
              </a:rPr>
              <a:t>Updates:</a:t>
            </a:r>
          </a:p>
          <a:p>
            <a:pPr marL="800100" lvl="1" indent="-342900">
              <a:buSzPct val="100000"/>
              <a:buFont typeface="Arial" panose="020B0604020202020204" pitchFamily="34" charset="0"/>
              <a:buChar char="•"/>
            </a:pPr>
            <a:r>
              <a:rPr lang="en-US" sz="2000" dirty="0"/>
              <a:t>COVID-19 Updates</a:t>
            </a:r>
          </a:p>
          <a:p>
            <a:pPr marL="800100" lvl="1" indent="-342900">
              <a:buSzPct val="100000"/>
              <a:buFont typeface="Arial" panose="020B0604020202020204" pitchFamily="34" charset="0"/>
              <a:buChar char="•"/>
            </a:pPr>
            <a:r>
              <a:rPr lang="en-US" sz="2000" dirty="0"/>
              <a:t>Legislative changes</a:t>
            </a:r>
          </a:p>
          <a:p>
            <a:pPr marL="800100" lvl="1" indent="-342900">
              <a:buSzPct val="100000"/>
              <a:buFont typeface="Arial" panose="020B0604020202020204" pitchFamily="34" charset="0"/>
              <a:buChar char="•"/>
            </a:pPr>
            <a:r>
              <a:rPr lang="en-US" sz="2000" dirty="0"/>
              <a:t>System updates, i.e.; WebGrants 4 Students</a:t>
            </a:r>
          </a:p>
          <a:p>
            <a:pPr marL="800100" lvl="1" indent="-342900">
              <a:spcAft>
                <a:spcPts val="600"/>
              </a:spcAft>
              <a:buSzPct val="100000"/>
              <a:buFont typeface="Arial" panose="020B0604020202020204" pitchFamily="34" charset="0"/>
              <a:buChar char="•"/>
            </a:pPr>
            <a:r>
              <a:rPr lang="en-US" sz="2000" dirty="0"/>
              <a:t>Foster Youth programs</a:t>
            </a:r>
          </a:p>
          <a:p>
            <a:pPr>
              <a:buClr>
                <a:srgbClr val="145D9D"/>
              </a:buClr>
            </a:pPr>
            <a:r>
              <a:rPr lang="en-US" sz="2000" b="1" dirty="0">
                <a:solidFill>
                  <a:srgbClr val="145D9D"/>
                </a:solidFill>
              </a:rPr>
              <a:t>Deadline Reminders:</a:t>
            </a:r>
          </a:p>
          <a:p>
            <a:pPr marL="800100" lvl="1" indent="-342900">
              <a:buClr>
                <a:schemeClr val="tx1"/>
              </a:buClr>
              <a:buFont typeface="Arial" panose="020B0604020202020204" pitchFamily="34" charset="0"/>
              <a:buChar char="•"/>
            </a:pPr>
            <a:r>
              <a:rPr lang="en-US" sz="2000" dirty="0"/>
              <a:t>Community College Enrollment file &amp; GPA Upload</a:t>
            </a:r>
          </a:p>
          <a:p>
            <a:pPr marL="800100" lvl="1" indent="-342900">
              <a:buClr>
                <a:schemeClr val="tx1"/>
              </a:buClr>
              <a:buFont typeface="Arial" panose="020B0604020202020204" pitchFamily="34" charset="0"/>
              <a:buChar char="•"/>
            </a:pPr>
            <a:r>
              <a:rPr lang="en-US" sz="2000" dirty="0"/>
              <a:t>Annual College Cost Estimate form</a:t>
            </a:r>
          </a:p>
          <a:p>
            <a:pPr marL="800100" lvl="1" indent="-342900">
              <a:buSzPct val="100000"/>
              <a:buFont typeface="Arial" panose="020B0604020202020204" pitchFamily="34" charset="0"/>
              <a:buChar char="•"/>
            </a:pPr>
            <a:r>
              <a:rPr lang="en-US" sz="2000" dirty="0"/>
              <a:t>Unpaid Competitive Award Recycle</a:t>
            </a:r>
          </a:p>
          <a:p>
            <a:pPr marL="800100" lvl="1" indent="-342900">
              <a:buSzPct val="100000"/>
              <a:buFont typeface="Arial" panose="020B0604020202020204" pitchFamily="34" charset="0"/>
              <a:buChar char="•"/>
            </a:pPr>
            <a:r>
              <a:rPr lang="en-US" sz="2000" dirty="0"/>
              <a:t>SB 70 Data Reporting</a:t>
            </a:r>
          </a:p>
          <a:p>
            <a:pPr marL="800100" lvl="1" indent="-342900">
              <a:buSzPct val="100000"/>
              <a:buFont typeface="Arial" panose="020B0604020202020204" pitchFamily="34" charset="0"/>
              <a:buChar char="•"/>
            </a:pPr>
            <a:r>
              <a:rPr lang="en-US" sz="2000" dirty="0"/>
              <a:t>CA License Exam Certification</a:t>
            </a:r>
          </a:p>
          <a:p>
            <a:pPr marL="800100" lvl="1" indent="-342900">
              <a:buSzPct val="100000"/>
              <a:buFont typeface="Arial" panose="020B0604020202020204" pitchFamily="34" charset="0"/>
              <a:buChar char="•"/>
            </a:pPr>
            <a:r>
              <a:rPr lang="en-US" sz="2000" dirty="0"/>
              <a:t>Cal Grant/Middle Class Scholarship Reconciliation</a:t>
            </a:r>
          </a:p>
          <a:p>
            <a:pPr marL="800100" lvl="1" indent="-342900">
              <a:buSzPct val="100000"/>
              <a:buFont typeface="Arial" panose="020B0604020202020204" pitchFamily="34" charset="0"/>
              <a:buChar char="•"/>
            </a:pPr>
            <a:r>
              <a:rPr lang="en-US" sz="2000" dirty="0"/>
              <a:t>Interest Remittance</a:t>
            </a:r>
          </a:p>
          <a:p>
            <a:r>
              <a:rPr lang="en-US" sz="2000" b="1" dirty="0">
                <a:solidFill>
                  <a:srgbClr val="145D9D"/>
                </a:solidFill>
              </a:rPr>
              <a:t>Training &amp; Outreach Events:</a:t>
            </a:r>
          </a:p>
          <a:p>
            <a:pPr marL="800100" lvl="1" indent="-342900">
              <a:buSzPct val="100000"/>
              <a:buFont typeface="Arial" panose="020B0604020202020204" pitchFamily="34" charset="0"/>
              <a:buChar char="•"/>
            </a:pPr>
            <a:r>
              <a:rPr lang="en-US" sz="2000" dirty="0"/>
              <a:t>Virtual Regional Training Workshops</a:t>
            </a:r>
          </a:p>
          <a:p>
            <a:pPr marL="800100" lvl="1" indent="-342900">
              <a:buSzPct val="100000"/>
              <a:buFont typeface="Arial" panose="020B0604020202020204" pitchFamily="34" charset="0"/>
              <a:buChar char="•"/>
            </a:pPr>
            <a:r>
              <a:rPr lang="en-US" sz="2000" dirty="0"/>
              <a:t>Virtual Cash For College workshops</a:t>
            </a:r>
          </a:p>
        </p:txBody>
      </p:sp>
      <p:pic>
        <p:nvPicPr>
          <p:cNvPr id="8" name="Picture 7">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A7BDB375-AF79-41A1-BAE2-6D91FF3C522A}"/>
              </a:ext>
            </a:extLst>
          </p:cNvPr>
          <p:cNvPicPr>
            <a:picLocks noChangeAspect="1"/>
          </p:cNvPicPr>
          <p:nvPr/>
        </p:nvPicPr>
        <p:blipFill>
          <a:blip r:embed="rId4"/>
          <a:stretch>
            <a:fillRect/>
          </a:stretch>
        </p:blipFill>
        <p:spPr>
          <a:xfrm>
            <a:off x="604135" y="4654802"/>
            <a:ext cx="6141722" cy="1866900"/>
          </a:xfrm>
          <a:prstGeom prst="rect">
            <a:avLst/>
          </a:prstGeom>
        </p:spPr>
      </p:pic>
      <p:cxnSp>
        <p:nvCxnSpPr>
          <p:cNvPr id="6" name="Straight Arrow Connector 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7FC151EC-965A-483F-8F87-F5A521FF925D}"/>
              </a:ext>
            </a:extLst>
          </p:cNvPr>
          <p:cNvCxnSpPr>
            <a:cxnSpLocks/>
          </p:cNvCxnSpPr>
          <p:nvPr/>
        </p:nvCxnSpPr>
        <p:spPr>
          <a:xfrm>
            <a:off x="3104826" y="6373229"/>
            <a:ext cx="55626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4424B6D8-5632-4EED-8527-C02178B66C36}"/>
              </a:ext>
            </a:extLst>
          </p:cNvPr>
          <p:cNvSpPr txBox="1"/>
          <p:nvPr/>
        </p:nvSpPr>
        <p:spPr>
          <a:xfrm>
            <a:off x="166632" y="1208123"/>
            <a:ext cx="6619008" cy="707886"/>
          </a:xfrm>
          <a:prstGeom prst="rect">
            <a:avLst/>
          </a:prstGeom>
          <a:noFill/>
        </p:spPr>
        <p:txBody>
          <a:bodyPr wrap="square" rtlCol="0">
            <a:spAutoFit/>
          </a:bodyPr>
          <a:lstStyle/>
          <a:p>
            <a:r>
              <a:rPr lang="en-US" sz="2000" dirty="0"/>
              <a:t>The Commission communicates with schools via List-Serv. Stay up-to-date on Cal Grant and other financial aid-related news.  </a:t>
            </a:r>
          </a:p>
        </p:txBody>
      </p:sp>
      <p:cxnSp>
        <p:nvCxnSpPr>
          <p:cNvPr id="11" name="Straight Connector 10">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0A242E7F-86B3-4F1E-96ED-2ECA2F103B4F}"/>
              </a:ext>
            </a:extLst>
          </p:cNvPr>
          <p:cNvCxnSpPr>
            <a:cxnSpLocks/>
          </p:cNvCxnSpPr>
          <p:nvPr/>
        </p:nvCxnSpPr>
        <p:spPr>
          <a:xfrm>
            <a:off x="7014067" y="867902"/>
            <a:ext cx="8852" cy="577165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46053A11-D22B-4293-87AF-DA120C004871}"/>
              </a:ext>
            </a:extLst>
          </p:cNvPr>
          <p:cNvSpPr/>
          <p:nvPr/>
        </p:nvSpPr>
        <p:spPr>
          <a:xfrm>
            <a:off x="1912462" y="2056648"/>
            <a:ext cx="3515578" cy="461665"/>
          </a:xfrm>
          <a:prstGeom prst="rect">
            <a:avLst/>
          </a:prstGeom>
        </p:spPr>
        <p:txBody>
          <a:bodyPr wrap="none">
            <a:spAutoFit/>
          </a:bodyPr>
          <a:lstStyle/>
          <a:p>
            <a:pPr lvl="0" algn="r"/>
            <a:r>
              <a:rPr lang="en-US" sz="2400" b="1" dirty="0">
                <a:solidFill>
                  <a:srgbClr val="0000FF"/>
                </a:solidFill>
              </a:rPr>
              <a:t>https://www.csac.ca.gov/</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08473753"/>
      </p:ext>
    </p:extLst>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83975821-ED03-4ED1-90AB-65BA26434FAE}"/>
              </a:ext>
            </a:extLst>
          </p:cNvPr>
          <p:cNvSpPr/>
          <p:nvPr/>
        </p:nvSpPr>
        <p:spPr>
          <a:xfrm>
            <a:off x="8561586" y="99405"/>
            <a:ext cx="3515578" cy="1138773"/>
          </a:xfrm>
          <a:prstGeom prst="rect">
            <a:avLst/>
          </a:prstGeom>
        </p:spPr>
        <p:txBody>
          <a:bodyPr wrap="none">
            <a:spAutoFit/>
          </a:bodyPr>
          <a:lstStyle/>
          <a:p>
            <a:pPr algn="r"/>
            <a:r>
              <a:rPr lang="en-US" sz="4400" dirty="0"/>
              <a:t>List-Serv</a:t>
            </a:r>
          </a:p>
          <a:p>
            <a:pPr algn="r"/>
            <a:r>
              <a:rPr lang="en-US" sz="2400" b="1" dirty="0">
                <a:solidFill>
                  <a:srgbClr val="0000FF"/>
                </a:solidFill>
              </a:rPr>
              <a:t>https://www.csac.ca.gov/</a:t>
            </a:r>
          </a:p>
        </p:txBody>
      </p:sp>
      <p:pic>
        <p:nvPicPr>
          <p:cNvPr id="2" name="Pictur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6B3CC9E3-6E06-43AD-A774-41841F864FF8}"/>
              </a:ext>
            </a:extLst>
          </p:cNvPr>
          <p:cNvPicPr>
            <a:picLocks noChangeAspect="1"/>
          </p:cNvPicPr>
          <p:nvPr/>
        </p:nvPicPr>
        <p:blipFill>
          <a:blip r:embed="rId3"/>
          <a:stretch>
            <a:fillRect/>
          </a:stretch>
        </p:blipFill>
        <p:spPr>
          <a:xfrm>
            <a:off x="2897641" y="1572985"/>
            <a:ext cx="8162246" cy="4492808"/>
          </a:xfrm>
          <a:prstGeom prst="rect">
            <a:avLst/>
          </a:prstGeom>
        </p:spPr>
      </p:pic>
      <p:cxnSp>
        <p:nvCxnSpPr>
          <p:cNvPr id="9" name="Straight Arrow Connector 8">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665CAEE-EDEE-4D57-806E-34F0087A96F6}"/>
              </a:ext>
            </a:extLst>
          </p:cNvPr>
          <p:cNvCxnSpPr>
            <a:cxnSpLocks/>
          </p:cNvCxnSpPr>
          <p:nvPr/>
        </p:nvCxnSpPr>
        <p:spPr>
          <a:xfrm>
            <a:off x="2539091" y="5052789"/>
            <a:ext cx="395622"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3F25785-3819-4F05-8F25-D2C509D72B7E}"/>
              </a:ext>
            </a:extLst>
          </p:cNvPr>
          <p:cNvCxnSpPr>
            <a:cxnSpLocks/>
          </p:cNvCxnSpPr>
          <p:nvPr/>
        </p:nvCxnSpPr>
        <p:spPr>
          <a:xfrm>
            <a:off x="2539091" y="4919439"/>
            <a:ext cx="395622"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43066C1-D5B2-4385-B4A9-A1166C6D537C}"/>
              </a:ext>
            </a:extLst>
          </p:cNvPr>
          <p:cNvSpPr txBox="1"/>
          <p:nvPr/>
        </p:nvSpPr>
        <p:spPr>
          <a:xfrm>
            <a:off x="295498" y="1911174"/>
            <a:ext cx="2639213" cy="3816429"/>
          </a:xfrm>
          <a:prstGeom prst="rect">
            <a:avLst/>
          </a:prstGeom>
          <a:noFill/>
        </p:spPr>
        <p:txBody>
          <a:bodyPr wrap="square" rtlCol="0">
            <a:spAutoFit/>
          </a:bodyPr>
          <a:lstStyle/>
          <a:p>
            <a:pPr marL="285750" indent="-285750">
              <a:buFont typeface="Arial" panose="020B0604020202020204" pitchFamily="34" charset="0"/>
              <a:buChar char="•"/>
            </a:pPr>
            <a:r>
              <a:rPr lang="en-US" sz="2200" dirty="0"/>
              <a:t>Alerts and notifications sent directly to your email</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Customize your preferences</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b="1" dirty="0"/>
              <a:t>NEW! </a:t>
            </a:r>
            <a:r>
              <a:rPr lang="en-US" sz="2200" dirty="0"/>
              <a:t>Dream Act/AB 540 Updates!</a:t>
            </a:r>
          </a:p>
        </p:txBody>
      </p:sp>
      <p:sp>
        <p:nvSpPr>
          <p:cNvPr id="16" name="Rectangle 1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DFBB73D1-1622-456E-89ED-6A188355F4B7}"/>
              </a:ext>
            </a:extLst>
          </p:cNvPr>
          <p:cNvSpPr/>
          <p:nvPr/>
        </p:nvSpPr>
        <p:spPr>
          <a:xfrm>
            <a:off x="2781301" y="1384300"/>
            <a:ext cx="8496300" cy="46814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92700790"/>
      </p:ext>
    </p:extLst>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9D172EA-92F9-44B8-B8D6-3DFD645323F3}"/>
              </a:ext>
            </a:extLst>
          </p:cNvPr>
          <p:cNvSpPr txBox="1">
            <a:spLocks/>
          </p:cNvSpPr>
          <p:nvPr/>
        </p:nvSpPr>
        <p:spPr>
          <a:xfrm>
            <a:off x="7962900" y="156874"/>
            <a:ext cx="4229100"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b="0" i="0" u="none" kern="1200">
                <a:solidFill>
                  <a:schemeClr val="tx1"/>
                </a:solidFill>
                <a:latin typeface="+mj-lt"/>
                <a:ea typeface="+mj-ea"/>
                <a:cs typeface="+mj-cs"/>
              </a:defRPr>
            </a:lvl1pPr>
          </a:lstStyle>
          <a:p>
            <a:r>
              <a:rPr lang="en-US" sz="4400" dirty="0">
                <a:latin typeface="+mn-lt"/>
              </a:rPr>
              <a:t>Ongoing Training</a:t>
            </a:r>
          </a:p>
        </p:txBody>
      </p:sp>
      <p:sp>
        <p:nvSpPr>
          <p:cNvPr id="3" name="Content Placeholder 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6977D07-3BC7-41C4-810A-1FD5EDAFF369}"/>
              </a:ext>
            </a:extLst>
          </p:cNvPr>
          <p:cNvSpPr txBox="1">
            <a:spLocks/>
          </p:cNvSpPr>
          <p:nvPr/>
        </p:nvSpPr>
        <p:spPr>
          <a:xfrm>
            <a:off x="1199312" y="3928293"/>
            <a:ext cx="5189622" cy="182676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lnSpc>
                <a:spcPct val="100000"/>
              </a:lnSpc>
              <a:spcBef>
                <a:spcPts val="1200"/>
              </a:spcBef>
              <a:buFont typeface="Arial" panose="020B0604020202020204" pitchFamily="34" charset="0"/>
              <a:buChar char="•"/>
            </a:pPr>
            <a:r>
              <a:rPr lang="en-US" dirty="0"/>
              <a:t>Cal Grant 101</a:t>
            </a:r>
          </a:p>
          <a:p>
            <a:pPr marL="457200" indent="-457200" algn="l">
              <a:lnSpc>
                <a:spcPct val="100000"/>
              </a:lnSpc>
              <a:spcBef>
                <a:spcPts val="600"/>
              </a:spcBef>
              <a:buFont typeface="Arial" panose="020B0604020202020204" pitchFamily="34" charset="0"/>
              <a:buChar char="•"/>
            </a:pPr>
            <a:r>
              <a:rPr lang="en-US" dirty="0"/>
              <a:t>WebGrants Reports &amp; Tools</a:t>
            </a:r>
          </a:p>
          <a:p>
            <a:pPr marL="457200" indent="-457200" algn="l">
              <a:lnSpc>
                <a:spcPct val="100000"/>
              </a:lnSpc>
              <a:spcBef>
                <a:spcPts val="600"/>
              </a:spcBef>
              <a:buFont typeface="Arial" panose="020B0604020202020204" pitchFamily="34" charset="0"/>
              <a:buChar char="•"/>
            </a:pPr>
            <a:r>
              <a:rPr lang="en-US" dirty="0"/>
              <a:t>Payments Codes &amp; Scenarios</a:t>
            </a:r>
          </a:p>
          <a:p>
            <a:pPr marL="457200" indent="-457200" algn="l">
              <a:lnSpc>
                <a:spcPct val="100000"/>
              </a:lnSpc>
              <a:spcBef>
                <a:spcPts val="600"/>
              </a:spcBef>
              <a:buFont typeface="Arial" panose="020B0604020202020204" pitchFamily="34" charset="0"/>
              <a:buChar char="•"/>
            </a:pPr>
            <a:r>
              <a:rPr lang="en-US" dirty="0"/>
              <a:t>Reconciliation &amp; the Audit Process</a:t>
            </a:r>
          </a:p>
        </p:txBody>
      </p:sp>
      <p:sp>
        <p:nvSpPr>
          <p:cNvPr id="7" name="Rectangle 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7FD69963-2BEB-4EE9-A586-C3E8D37DBC15}"/>
              </a:ext>
            </a:extLst>
          </p:cNvPr>
          <p:cNvSpPr/>
          <p:nvPr/>
        </p:nvSpPr>
        <p:spPr>
          <a:xfrm>
            <a:off x="544604" y="1261469"/>
            <a:ext cx="10788650" cy="1800493"/>
          </a:xfrm>
          <a:prstGeom prst="rect">
            <a:avLst/>
          </a:prstGeom>
        </p:spPr>
        <p:txBody>
          <a:bodyPr wrap="square">
            <a:spAutoFit/>
          </a:bodyPr>
          <a:lstStyle/>
          <a:p>
            <a:r>
              <a:rPr lang="en-US" sz="2400" dirty="0">
                <a:ea typeface="Verdana" panose="020B0604030504040204" pitchFamily="34" charset="0"/>
                <a:cs typeface="Verdana" panose="020B0604030504040204" pitchFamily="34" charset="0"/>
              </a:rPr>
              <a:t>The Commission offers live webinars, training videos, and annual Regional Training Workshops. </a:t>
            </a:r>
          </a:p>
          <a:p>
            <a:pPr>
              <a:spcBef>
                <a:spcPts val="1800"/>
              </a:spcBef>
            </a:pPr>
            <a:r>
              <a:rPr lang="en-US" sz="2400" dirty="0">
                <a:ea typeface="Verdana" panose="020B0604030504040204" pitchFamily="34" charset="0"/>
                <a:cs typeface="Verdana" panose="020B0604030504040204" pitchFamily="34" charset="0"/>
              </a:rPr>
              <a:t>Would you like the Commission to present at your event?  Email School Support for a Training Request form</a:t>
            </a:r>
          </a:p>
        </p:txBody>
      </p:sp>
      <p:sp>
        <p:nvSpPr>
          <p:cNvPr id="10" name="TextBox 9">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3AFC4E0-B911-497A-87FE-9773471F521C}"/>
              </a:ext>
            </a:extLst>
          </p:cNvPr>
          <p:cNvSpPr txBox="1"/>
          <p:nvPr/>
        </p:nvSpPr>
        <p:spPr>
          <a:xfrm>
            <a:off x="1094800" y="6321365"/>
            <a:ext cx="10002400" cy="400110"/>
          </a:xfrm>
          <a:prstGeom prst="rect">
            <a:avLst/>
          </a:prstGeom>
          <a:solidFill>
            <a:srgbClr val="103258"/>
          </a:solidFill>
          <a:ln w="28575">
            <a:noFill/>
          </a:ln>
        </p:spPr>
        <p:txBody>
          <a:bodyPr wrap="square" rtlCol="0">
            <a:spAutoFit/>
          </a:bodyPr>
          <a:lstStyle/>
          <a:p>
            <a:pPr algn="ctr"/>
            <a:r>
              <a:rPr lang="en-US" sz="2000" dirty="0">
                <a:solidFill>
                  <a:schemeClr val="bg1"/>
                </a:solidFill>
              </a:rPr>
              <a:t>For a customized training request form, Contact School Support at: schoolsupport@csac.ca.gov</a:t>
            </a:r>
            <a:endParaRPr lang="en-US" sz="2000" i="1" dirty="0">
              <a:solidFill>
                <a:schemeClr val="bg1"/>
              </a:solidFill>
            </a:endParaRPr>
          </a:p>
        </p:txBody>
      </p:sp>
      <p:sp>
        <p:nvSpPr>
          <p:cNvPr id="5" name="Rectangle 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B907842-BD26-40F7-BFB0-ABF7C0F701EB}"/>
              </a:ext>
            </a:extLst>
          </p:cNvPr>
          <p:cNvSpPr/>
          <p:nvPr/>
        </p:nvSpPr>
        <p:spPr>
          <a:xfrm>
            <a:off x="6274634" y="3919814"/>
            <a:ext cx="4812778" cy="1800493"/>
          </a:xfrm>
          <a:prstGeom prst="rect">
            <a:avLst/>
          </a:prstGeom>
        </p:spPr>
        <p:txBody>
          <a:bodyPr wrap="square">
            <a:spAutoFit/>
          </a:bodyPr>
          <a:lstStyle/>
          <a:p>
            <a:pPr marL="457200" indent="-457200">
              <a:spcBef>
                <a:spcPts val="600"/>
              </a:spcBef>
              <a:buFont typeface="Arial" panose="020B0604020202020204" pitchFamily="34" charset="0"/>
              <a:buChar char="•"/>
            </a:pPr>
            <a:r>
              <a:rPr lang="en-US" sz="2400" dirty="0"/>
              <a:t>California Dream Act Application</a:t>
            </a:r>
          </a:p>
          <a:p>
            <a:pPr marL="457200" indent="-457200">
              <a:spcBef>
                <a:spcPts val="600"/>
              </a:spcBef>
              <a:buFont typeface="Arial" panose="020B0604020202020204" pitchFamily="34" charset="0"/>
              <a:buChar char="•"/>
            </a:pPr>
            <a:r>
              <a:rPr lang="en-US" sz="2400" dirty="0"/>
              <a:t>Education Level Verification</a:t>
            </a:r>
          </a:p>
          <a:p>
            <a:pPr marL="457200" indent="-457200">
              <a:spcBef>
                <a:spcPts val="600"/>
              </a:spcBef>
              <a:buFont typeface="Arial" panose="020B0604020202020204" pitchFamily="34" charset="0"/>
              <a:buChar char="•"/>
            </a:pPr>
            <a:r>
              <a:rPr lang="en-US" sz="2400" dirty="0"/>
              <a:t>Middle Class Scholarship</a:t>
            </a:r>
          </a:p>
          <a:p>
            <a:pPr marL="457200" indent="-457200">
              <a:spcBef>
                <a:spcPts val="600"/>
              </a:spcBef>
              <a:buFont typeface="Arial" panose="020B0604020202020204" pitchFamily="34" charset="0"/>
              <a:buChar char="•"/>
            </a:pPr>
            <a:r>
              <a:rPr lang="en-US" sz="2400" dirty="0"/>
              <a:t>Programs for Foster Youth</a:t>
            </a:r>
          </a:p>
        </p:txBody>
      </p:sp>
      <p:sp>
        <p:nvSpPr>
          <p:cNvPr id="8" name="Rectangle 7">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D4DA6918-AE91-48D9-BD06-85F4D05ED9C0}"/>
              </a:ext>
            </a:extLst>
          </p:cNvPr>
          <p:cNvSpPr/>
          <p:nvPr/>
        </p:nvSpPr>
        <p:spPr>
          <a:xfrm>
            <a:off x="694224" y="3423394"/>
            <a:ext cx="5244705" cy="461665"/>
          </a:xfrm>
          <a:prstGeom prst="rect">
            <a:avLst/>
          </a:prstGeom>
        </p:spPr>
        <p:txBody>
          <a:bodyPr wrap="none">
            <a:spAutoFit/>
          </a:bodyPr>
          <a:lstStyle/>
          <a:p>
            <a:pPr>
              <a:spcBef>
                <a:spcPts val="600"/>
              </a:spcBef>
            </a:pPr>
            <a:r>
              <a:rPr lang="en-US" sz="2400" b="1" dirty="0"/>
              <a:t>We offer training on a variety of topics:</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40327706"/>
      </p:ext>
    </p:extLst>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A16BEB1-FA81-433E-BDBA-1CA90EAC623A}"/>
              </a:ext>
            </a:extLst>
          </p:cNvPr>
          <p:cNvSpPr>
            <a:spLocks noGrp="1"/>
          </p:cNvSpPr>
          <p:nvPr>
            <p:ph type="title"/>
          </p:nvPr>
        </p:nvSpPr>
        <p:spPr>
          <a:xfrm>
            <a:off x="5272615" y="136526"/>
            <a:ext cx="6908800" cy="811742"/>
          </a:xfrm>
        </p:spPr>
        <p:txBody>
          <a:bodyPr>
            <a:normAutofit/>
          </a:bodyPr>
          <a:lstStyle/>
          <a:p>
            <a:r>
              <a:rPr lang="en-US" sz="4400"/>
              <a:t>New                Training Videos!</a:t>
            </a:r>
          </a:p>
        </p:txBody>
      </p:sp>
      <p:sp>
        <p:nvSpPr>
          <p:cNvPr id="5" name="Rectangle 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7285D4D9-C46E-4F8C-9F9C-586EA42EA58D}"/>
              </a:ext>
            </a:extLst>
          </p:cNvPr>
          <p:cNvSpPr/>
          <p:nvPr/>
        </p:nvSpPr>
        <p:spPr>
          <a:xfrm>
            <a:off x="6096000" y="792626"/>
            <a:ext cx="6119880" cy="461665"/>
          </a:xfrm>
          <a:prstGeom prst="rect">
            <a:avLst/>
          </a:prstGeom>
        </p:spPr>
        <p:txBody>
          <a:bodyPr wrap="none">
            <a:spAutoFit/>
          </a:bodyPr>
          <a:lstStyle/>
          <a:p>
            <a:r>
              <a:rPr lang="en-US" sz="2400">
                <a:solidFill>
                  <a:srgbClr val="000099"/>
                </a:solidFill>
              </a:rPr>
              <a:t>https://www.csac.ca.gov/post/training-videos</a:t>
            </a:r>
          </a:p>
        </p:txBody>
      </p:sp>
      <p:sp>
        <p:nvSpPr>
          <p:cNvPr id="7" name="TextBox 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DEB87E25-BF35-470D-9301-D1477D8FF5EE}"/>
              </a:ext>
            </a:extLst>
          </p:cNvPr>
          <p:cNvSpPr txBox="1"/>
          <p:nvPr/>
        </p:nvSpPr>
        <p:spPr>
          <a:xfrm>
            <a:off x="416988" y="1421805"/>
            <a:ext cx="11341100" cy="1384995"/>
          </a:xfrm>
          <a:prstGeom prst="rect">
            <a:avLst/>
          </a:prstGeom>
          <a:noFill/>
        </p:spPr>
        <p:txBody>
          <a:bodyPr wrap="square" rtlCol="0">
            <a:spAutoFit/>
          </a:bodyPr>
          <a:lstStyle/>
          <a:p>
            <a:r>
              <a:rPr lang="en-US" sz="2800"/>
              <a:t>The Commission now offers 5-10 minute training videos on some common and not-so-common tools, reports, processes, and more!  We continue to build our training library with new material- so check back periodically.</a:t>
            </a:r>
          </a:p>
        </p:txBody>
      </p:sp>
      <p:sp>
        <p:nvSpPr>
          <p:cNvPr id="9" name="Rectangle 8">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ED40300-331B-4F91-8D1F-DE61F68662EE}"/>
              </a:ext>
            </a:extLst>
          </p:cNvPr>
          <p:cNvSpPr/>
          <p:nvPr/>
        </p:nvSpPr>
        <p:spPr>
          <a:xfrm>
            <a:off x="1494366" y="3149374"/>
            <a:ext cx="4986867" cy="2754600"/>
          </a:xfrm>
          <a:prstGeom prst="rect">
            <a:avLst/>
          </a:prstGeom>
        </p:spPr>
        <p:txBody>
          <a:bodyPr wrap="square">
            <a:spAutoFit/>
          </a:bodyPr>
          <a:lstStyle/>
          <a:p>
            <a:r>
              <a:rPr lang="en-US" sz="2400" b="1"/>
              <a:t>Training Videos:</a:t>
            </a:r>
          </a:p>
          <a:p>
            <a:pPr marL="285750" indent="-285750">
              <a:spcBef>
                <a:spcPts val="600"/>
              </a:spcBef>
              <a:buFont typeface="Arial" panose="020B0604020202020204" pitchFamily="34" charset="0"/>
              <a:buChar char="•"/>
            </a:pPr>
            <a:r>
              <a:rPr lang="en-US" sz="2400"/>
              <a:t>Navigating WebGrants </a:t>
            </a:r>
          </a:p>
          <a:p>
            <a:pPr marL="285750" indent="-285750">
              <a:buFont typeface="Arial" panose="020B0604020202020204" pitchFamily="34" charset="0"/>
              <a:buChar char="•"/>
            </a:pPr>
            <a:r>
              <a:rPr lang="en-US" sz="2400"/>
              <a:t>Cal Grant Payment Reporting, Batch Uploads, &amp; Online Roster Award Status Extract Process     </a:t>
            </a:r>
          </a:p>
          <a:p>
            <a:pPr marL="285750" indent="-285750">
              <a:buFont typeface="Arial" panose="020B0604020202020204" pitchFamily="34" charset="0"/>
              <a:buChar char="•"/>
            </a:pPr>
            <a:r>
              <a:rPr lang="en-US" sz="2400"/>
              <a:t>Grant Record Changes     </a:t>
            </a:r>
          </a:p>
          <a:p>
            <a:pPr marL="285750" indent="-285750">
              <a:buFont typeface="Arial" panose="020B0604020202020204" pitchFamily="34" charset="0"/>
              <a:buChar char="•"/>
            </a:pPr>
            <a:r>
              <a:rPr lang="en-US" sz="2400"/>
              <a:t>Roster Data File Compare Tool     </a:t>
            </a:r>
          </a:p>
        </p:txBody>
      </p:sp>
      <p:pic>
        <p:nvPicPr>
          <p:cNvPr id="10" name="Picture 9">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6F32A7FA-EB8A-4304-B4A9-3EF6D12C9E37}"/>
              </a:ext>
            </a:extLst>
          </p:cNvPr>
          <p:cNvPicPr>
            <a:picLocks noChangeAspect="1"/>
          </p:cNvPicPr>
          <p:nvPr/>
        </p:nvPicPr>
        <p:blipFill rotWithShape="1">
          <a:blip r:embed="rId3"/>
          <a:srcRect l="6170" t="10292" r="7032" b="20959"/>
          <a:stretch/>
        </p:blipFill>
        <p:spPr>
          <a:xfrm>
            <a:off x="6458215" y="188672"/>
            <a:ext cx="1980935" cy="583356"/>
          </a:xfrm>
          <a:prstGeom prst="rect">
            <a:avLst/>
          </a:prstGeom>
        </p:spPr>
      </p:pic>
      <p:sp>
        <p:nvSpPr>
          <p:cNvPr id="11" name="Rectangle 10">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4DA3941-458A-4DF8-A0AA-533691B08143}"/>
              </a:ext>
            </a:extLst>
          </p:cNvPr>
          <p:cNvSpPr/>
          <p:nvPr/>
        </p:nvSpPr>
        <p:spPr>
          <a:xfrm>
            <a:off x="6502402" y="3535393"/>
            <a:ext cx="4296835" cy="2308324"/>
          </a:xfrm>
          <a:prstGeom prst="rect">
            <a:avLst/>
          </a:prstGeom>
        </p:spPr>
        <p:txBody>
          <a:bodyPr wrap="square">
            <a:spAutoFit/>
          </a:bodyPr>
          <a:lstStyle/>
          <a:p>
            <a:pPr marL="285750" indent="-285750">
              <a:buFont typeface="Arial" panose="020B0604020202020204" pitchFamily="34" charset="0"/>
              <a:buChar char="•"/>
            </a:pPr>
            <a:r>
              <a:rPr lang="en-US" sz="2400"/>
              <a:t>Reconciliation &amp; Program Compliance </a:t>
            </a:r>
          </a:p>
          <a:p>
            <a:pPr marL="285750" indent="-285750">
              <a:buFont typeface="Arial" panose="020B0604020202020204" pitchFamily="34" charset="0"/>
              <a:buChar char="•"/>
            </a:pPr>
            <a:r>
              <a:rPr lang="en-US" sz="2400"/>
              <a:t>Customizing Your Roster     </a:t>
            </a:r>
          </a:p>
          <a:p>
            <a:pPr marL="285750" indent="-285750">
              <a:buFont typeface="Arial" panose="020B0604020202020204" pitchFamily="34" charset="0"/>
              <a:buChar char="•"/>
            </a:pPr>
            <a:r>
              <a:rPr lang="en-US" sz="2400"/>
              <a:t>Disbursements &amp; Payments    </a:t>
            </a:r>
          </a:p>
          <a:p>
            <a:pPr marL="285750" indent="-285750">
              <a:buFont typeface="Arial" panose="020B0604020202020204" pitchFamily="34" charset="0"/>
              <a:buChar char="•"/>
            </a:pPr>
            <a:r>
              <a:rPr lang="en-US" sz="2400"/>
              <a:t>​Chafee Grant for Foster Youth: Working the Payment Roster     </a:t>
            </a:r>
          </a:p>
        </p:txBody>
      </p:sp>
      <p:sp>
        <p:nvSpPr>
          <p:cNvPr id="12" name="Rectangle 1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93C19C5-75FF-41D3-9542-8FFC8469D628}"/>
              </a:ext>
            </a:extLst>
          </p:cNvPr>
          <p:cNvSpPr/>
          <p:nvPr/>
        </p:nvSpPr>
        <p:spPr>
          <a:xfrm>
            <a:off x="1375835" y="2996400"/>
            <a:ext cx="9423407" cy="306054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51665005"/>
      </p:ext>
    </p:extLst>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62650DA5-84CF-4C25-9292-71AD928ACA2A}"/>
              </a:ext>
            </a:extLst>
          </p:cNvPr>
          <p:cNvSpPr txBox="1">
            <a:spLocks/>
          </p:cNvSpPr>
          <p:nvPr/>
        </p:nvSpPr>
        <p:spPr>
          <a:xfrm>
            <a:off x="6989275" y="215682"/>
            <a:ext cx="5202725"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b="0" i="0" u="none" kern="1200">
                <a:solidFill>
                  <a:schemeClr val="tx1"/>
                </a:solidFill>
                <a:latin typeface="+mj-lt"/>
                <a:ea typeface="+mj-ea"/>
                <a:cs typeface="+mj-cs"/>
              </a:defRPr>
            </a:lvl1pPr>
          </a:lstStyle>
          <a:p>
            <a:r>
              <a:rPr lang="en-US" sz="4400" dirty="0">
                <a:latin typeface="+mn-lt"/>
              </a:rPr>
              <a:t>Cal Grant Handbook</a:t>
            </a:r>
          </a:p>
        </p:txBody>
      </p:sp>
      <p:sp>
        <p:nvSpPr>
          <p:cNvPr id="3" name="Rectangle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A6989783-E17D-4FD3-BC0D-234A1EB6BF3D}"/>
              </a:ext>
            </a:extLst>
          </p:cNvPr>
          <p:cNvSpPr/>
          <p:nvPr/>
        </p:nvSpPr>
        <p:spPr>
          <a:xfrm>
            <a:off x="1651409" y="5476977"/>
            <a:ext cx="8889182" cy="400110"/>
          </a:xfrm>
          <a:prstGeom prst="rect">
            <a:avLst/>
          </a:prstGeom>
        </p:spPr>
        <p:txBody>
          <a:bodyPr wrap="square">
            <a:spAutoFit/>
          </a:bodyPr>
          <a:lstStyle/>
          <a:p>
            <a:pPr algn="ctr"/>
            <a:r>
              <a:rPr lang="en-US" sz="2000" dirty="0">
                <a:solidFill>
                  <a:srgbClr val="0000FF"/>
                </a:solidFill>
                <a:ea typeface="Verdana" panose="020B0604030504040204" pitchFamily="34" charset="0"/>
                <a:cs typeface="Verdana" panose="020B0604030504040204" pitchFamily="34" charset="0"/>
              </a:rPr>
              <a:t>https://www.csac.ca.gov/sites/main/files/file-attachments/calgrant_handbook.pdf</a:t>
            </a:r>
          </a:p>
        </p:txBody>
      </p:sp>
      <p:pic>
        <p:nvPicPr>
          <p:cNvPr id="4" name="Picture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598C594-CAB4-4488-956C-9735D6D23399}"/>
              </a:ext>
            </a:extLst>
          </p:cNvPr>
          <p:cNvPicPr>
            <a:picLocks noChangeAspect="1"/>
          </p:cNvPicPr>
          <p:nvPr/>
        </p:nvPicPr>
        <p:blipFill rotWithShape="1">
          <a:blip r:embed="rId3"/>
          <a:srcRect l="19508" t="6526" b="4168"/>
          <a:stretch/>
        </p:blipFill>
        <p:spPr>
          <a:xfrm rot="21270384">
            <a:off x="5099691" y="1412140"/>
            <a:ext cx="2509903" cy="3690257"/>
          </a:xfrm>
          <a:prstGeom prst="rect">
            <a:avLst/>
          </a:prstGeom>
        </p:spPr>
      </p:pic>
      <p:pic>
        <p:nvPicPr>
          <p:cNvPr id="5" name="Content Placeholder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4DFC8A83-5EA6-4477-9050-CF9440C7FC21}"/>
              </a:ext>
            </a:extLst>
          </p:cNvPr>
          <p:cNvPicPr>
            <a:picLocks noChangeAspect="1"/>
          </p:cNvPicPr>
          <p:nvPr/>
        </p:nvPicPr>
        <p:blipFill rotWithShape="1">
          <a:blip r:embed="rId4"/>
          <a:srcRect l="14518" t="2509" r="9060" b="2389"/>
          <a:stretch/>
        </p:blipFill>
        <p:spPr>
          <a:xfrm rot="21244664">
            <a:off x="4574977" y="1495826"/>
            <a:ext cx="2414388" cy="3655236"/>
          </a:xfrm>
          <a:prstGeom prst="rect">
            <a:avLst/>
          </a:prstGeom>
          <a:effectLst>
            <a:glow rad="101600">
              <a:srgbClr val="CC3300">
                <a:alpha val="40000"/>
              </a:srgbClr>
            </a:glow>
          </a:effec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6104697"/>
      </p:ext>
    </p:extLst>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CF89370-3BA0-4849-9D8E-A3A0248A76DF}"/>
              </a:ext>
            </a:extLst>
          </p:cNvPr>
          <p:cNvSpPr txBox="1">
            <a:spLocks/>
          </p:cNvSpPr>
          <p:nvPr/>
        </p:nvSpPr>
        <p:spPr bwMode="white">
          <a:xfrm>
            <a:off x="430500" y="943338"/>
            <a:ext cx="10842804" cy="718600"/>
          </a:xfrm>
          <a:prstGeom prst="rect">
            <a:avLst/>
          </a:prstGeom>
          <a:solidFill>
            <a:schemeClr val="bg1"/>
          </a:solidFill>
        </p:spPr>
        <p:txBody>
          <a:bodyPr vert="horz" lIns="91440" tIns="45720" rIns="91440" bIns="45720" rtlCol="0" anchor="ctr">
            <a:noAutofit/>
          </a:bodyPr>
          <a:lstStyle>
            <a:lvl1pPr algn="ctr" rtl="0" eaLnBrk="1" latinLnBrk="0" hangingPunct="1">
              <a:spcBef>
                <a:spcPct val="0"/>
              </a:spcBef>
              <a:buNone/>
              <a:defRPr kumimoji="0" sz="3000" b="0" i="0" u="none" kern="1200">
                <a:ln>
                  <a:noFill/>
                </a:ln>
                <a:solidFill>
                  <a:schemeClr val="tx2"/>
                </a:solidFill>
                <a:effectLst/>
                <a:latin typeface="Verdana" panose="020B0604030504040204" pitchFamily="34" charset="0"/>
                <a:ea typeface="Verdana" panose="020B0604030504040204" pitchFamily="34" charset="0"/>
                <a:cs typeface="Verdana" panose="020B0604030504040204" pitchFamily="34" charset="0"/>
              </a:defRPr>
            </a:lvl1pPr>
          </a:lstStyle>
          <a:p>
            <a:pPr algn="l"/>
            <a:r>
              <a:rPr lang="en-US" sz="2800" dirty="0">
                <a:solidFill>
                  <a:schemeClr val="tx1"/>
                </a:solidFill>
                <a:latin typeface="+mn-lt"/>
              </a:rPr>
              <a:t>Order via </a:t>
            </a:r>
            <a:r>
              <a:rPr lang="en-US" sz="2800" dirty="0" err="1">
                <a:solidFill>
                  <a:schemeClr val="tx1"/>
                </a:solidFill>
                <a:latin typeface="+mn-lt"/>
              </a:rPr>
              <a:t>Epubs</a:t>
            </a:r>
            <a:r>
              <a:rPr lang="en-US" sz="2800" dirty="0">
                <a:solidFill>
                  <a:schemeClr val="tx1"/>
                </a:solidFill>
                <a:latin typeface="+mn-lt"/>
              </a:rPr>
              <a:t>; ship or download for </a:t>
            </a:r>
            <a:r>
              <a:rPr lang="en-US" sz="2800" b="1" dirty="0">
                <a:solidFill>
                  <a:srgbClr val="339933"/>
                </a:solidFill>
                <a:latin typeface="+mn-lt"/>
              </a:rPr>
              <a:t>FREE </a:t>
            </a:r>
            <a:r>
              <a:rPr lang="en-US" sz="2800" dirty="0">
                <a:solidFill>
                  <a:schemeClr val="tx1"/>
                </a:solidFill>
                <a:latin typeface="+mn-lt"/>
              </a:rPr>
              <a:t>for </a:t>
            </a:r>
            <a:r>
              <a:rPr lang="en-US" sz="2800">
                <a:solidFill>
                  <a:schemeClr val="tx1"/>
                </a:solidFill>
                <a:latin typeface="+mn-lt"/>
              </a:rPr>
              <a:t>your next </a:t>
            </a:r>
            <a:r>
              <a:rPr lang="en-US" sz="2800" dirty="0">
                <a:solidFill>
                  <a:schemeClr val="tx1"/>
                </a:solidFill>
                <a:latin typeface="+mn-lt"/>
              </a:rPr>
              <a:t>event.</a:t>
            </a:r>
          </a:p>
        </p:txBody>
      </p:sp>
      <p:sp>
        <p:nvSpPr>
          <p:cNvPr id="5"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9F0457E7-52A9-4F22-A4AD-18FC0F0A7DE3}"/>
              </a:ext>
            </a:extLst>
          </p:cNvPr>
          <p:cNvSpPr txBox="1">
            <a:spLocks/>
          </p:cNvSpPr>
          <p:nvPr/>
        </p:nvSpPr>
        <p:spPr>
          <a:xfrm>
            <a:off x="9641941" y="60960"/>
            <a:ext cx="2550058"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b="0" i="0" u="none" kern="1200">
                <a:solidFill>
                  <a:schemeClr val="tx1"/>
                </a:solidFill>
                <a:latin typeface="+mj-lt"/>
                <a:ea typeface="+mj-ea"/>
                <a:cs typeface="+mj-cs"/>
              </a:defRPr>
            </a:lvl1pPr>
          </a:lstStyle>
          <a:p>
            <a:r>
              <a:rPr lang="en-US" sz="4400" dirty="0" err="1">
                <a:latin typeface="+mn-lt"/>
              </a:rPr>
              <a:t>EPubs</a:t>
            </a:r>
            <a:endParaRPr lang="en-US" sz="4400" dirty="0">
              <a:latin typeface="+mn-lt"/>
            </a:endParaRPr>
          </a:p>
        </p:txBody>
      </p:sp>
      <p:sp>
        <p:nvSpPr>
          <p:cNvPr id="7" name="Rectangle 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342E5C1-FB52-4EEC-AA27-28F1C950BE5C}"/>
              </a:ext>
            </a:extLst>
          </p:cNvPr>
          <p:cNvSpPr/>
          <p:nvPr/>
        </p:nvSpPr>
        <p:spPr>
          <a:xfrm>
            <a:off x="2967932" y="1568768"/>
            <a:ext cx="6256136" cy="461665"/>
          </a:xfrm>
          <a:prstGeom prst="rect">
            <a:avLst/>
          </a:prstGeom>
        </p:spPr>
        <p:txBody>
          <a:bodyPr wrap="none">
            <a:spAutoFit/>
          </a:bodyPr>
          <a:lstStyle/>
          <a:p>
            <a:r>
              <a:rPr lang="en-US" sz="2400" dirty="0">
                <a:solidFill>
                  <a:srgbClr val="0000FF"/>
                </a:solidFill>
              </a:rPr>
              <a:t>https://www.csac.ca.gov/epubs-ordering-system</a:t>
            </a:r>
          </a:p>
        </p:txBody>
      </p:sp>
      <p:sp>
        <p:nvSpPr>
          <p:cNvPr id="8" name="TextBox 7">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A218C098-C35A-498E-91EF-B0E8CE72DE1A}"/>
              </a:ext>
            </a:extLst>
          </p:cNvPr>
          <p:cNvSpPr txBox="1"/>
          <p:nvPr/>
        </p:nvSpPr>
        <p:spPr>
          <a:xfrm>
            <a:off x="706328" y="3041960"/>
            <a:ext cx="4856480" cy="3046988"/>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n-US" sz="2400" dirty="0"/>
              <a:t>Fund Your Future Magazine</a:t>
            </a:r>
          </a:p>
          <a:p>
            <a:pPr marL="285750" indent="-285750">
              <a:buFont typeface="Arial" panose="020B0604020202020204" pitchFamily="34" charset="0"/>
              <a:buChar char="•"/>
            </a:pPr>
            <a:r>
              <a:rPr lang="en-US" sz="2400" dirty="0"/>
              <a:t>Cal Grant C Brochure</a:t>
            </a:r>
          </a:p>
          <a:p>
            <a:pPr marL="285750" indent="-285750">
              <a:buFont typeface="Arial" panose="020B0604020202020204" pitchFamily="34" charset="0"/>
              <a:buChar char="•"/>
            </a:pPr>
            <a:r>
              <a:rPr lang="en-US" sz="2400" dirty="0"/>
              <a:t>Transfer Entitlement tri-fold</a:t>
            </a:r>
          </a:p>
          <a:p>
            <a:pPr marL="285750" indent="-285750">
              <a:buFont typeface="Arial" panose="020B0604020202020204" pitchFamily="34" charset="0"/>
              <a:buChar char="•"/>
            </a:pPr>
            <a:r>
              <a:rPr lang="en-US" sz="2400" dirty="0"/>
              <a:t>CA Dream Act Application</a:t>
            </a:r>
          </a:p>
          <a:p>
            <a:pPr marL="285750" indent="-285750">
              <a:buFont typeface="Arial" panose="020B0604020202020204" pitchFamily="34" charset="0"/>
              <a:buChar char="•"/>
            </a:pPr>
            <a:r>
              <a:rPr lang="en-US" sz="2400" dirty="0"/>
              <a:t>Middle Class Scholarship</a:t>
            </a:r>
          </a:p>
          <a:p>
            <a:pPr marL="285750" indent="-285750">
              <a:buFont typeface="Arial" panose="020B0604020202020204" pitchFamily="34" charset="0"/>
              <a:buChar char="•"/>
            </a:pPr>
            <a:r>
              <a:rPr lang="en-US" sz="2400" dirty="0"/>
              <a:t>Web Grants 4 Students</a:t>
            </a:r>
          </a:p>
          <a:p>
            <a:pPr marL="285750" indent="-285750">
              <a:buFont typeface="Arial" panose="020B0604020202020204" pitchFamily="34" charset="0"/>
              <a:buChar char="•"/>
            </a:pPr>
            <a:r>
              <a:rPr lang="en-US" sz="2400" dirty="0"/>
              <a:t>Chafee Fact Sheet</a:t>
            </a:r>
          </a:p>
          <a:p>
            <a:pPr marL="285750" indent="-285750">
              <a:buFont typeface="Arial" panose="020B0604020202020204" pitchFamily="34" charset="0"/>
              <a:buChar char="•"/>
            </a:pPr>
            <a:r>
              <a:rPr lang="en-US" sz="2400" dirty="0"/>
              <a:t>Golden State Teacher Grant</a:t>
            </a:r>
          </a:p>
        </p:txBody>
      </p:sp>
      <p:pic>
        <p:nvPicPr>
          <p:cNvPr id="10" name="Picture 9">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89C16B1F-E859-44E9-86B1-046D86DD4E8F}"/>
              </a:ext>
            </a:extLst>
          </p:cNvPr>
          <p:cNvPicPr>
            <a:picLocks noChangeAspect="1"/>
          </p:cNvPicPr>
          <p:nvPr/>
        </p:nvPicPr>
        <p:blipFill>
          <a:blip r:embed="rId3"/>
          <a:stretch>
            <a:fillRect/>
          </a:stretch>
        </p:blipFill>
        <p:spPr>
          <a:xfrm rot="385516">
            <a:off x="8864982" y="2215517"/>
            <a:ext cx="2992712" cy="3628577"/>
          </a:xfrm>
          <a:prstGeom prst="rect">
            <a:avLst/>
          </a:prstGeom>
        </p:spPr>
      </p:pic>
      <p:pic>
        <p:nvPicPr>
          <p:cNvPr id="3" name="Picture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9F5EA03F-D1FA-4ED8-BA1E-46DFF4881240}"/>
              </a:ext>
            </a:extLst>
          </p:cNvPr>
          <p:cNvPicPr>
            <a:picLocks noChangeAspect="1"/>
          </p:cNvPicPr>
          <p:nvPr/>
        </p:nvPicPr>
        <p:blipFill>
          <a:blip r:embed="rId4"/>
          <a:stretch>
            <a:fillRect/>
          </a:stretch>
        </p:blipFill>
        <p:spPr>
          <a:xfrm>
            <a:off x="5402835" y="3208428"/>
            <a:ext cx="3606121" cy="2769719"/>
          </a:xfrm>
          <a:prstGeom prst="rect">
            <a:avLst/>
          </a:prstGeom>
          <a:ln>
            <a:noFill/>
          </a:ln>
          <a:effectLst>
            <a:outerShdw blurRad="190500" algn="tl" rotWithShape="0">
              <a:srgbClr val="000000">
                <a:alpha val="70000"/>
              </a:srgbClr>
            </a:outerShdw>
          </a:effectLst>
        </p:spPr>
      </p:pic>
      <p:sp>
        <p:nvSpPr>
          <p:cNvPr id="11" name="Rectangle 10">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6037EBF1-FC90-40D9-B652-F30AD9D842B6}"/>
              </a:ext>
            </a:extLst>
          </p:cNvPr>
          <p:cNvSpPr/>
          <p:nvPr/>
        </p:nvSpPr>
        <p:spPr>
          <a:xfrm>
            <a:off x="415510" y="2287368"/>
            <a:ext cx="6096000" cy="830997"/>
          </a:xfrm>
          <a:prstGeom prst="rect">
            <a:avLst/>
          </a:prstGeom>
        </p:spPr>
        <p:txBody>
          <a:bodyPr>
            <a:spAutoFit/>
          </a:bodyPr>
          <a:lstStyle/>
          <a:p>
            <a:pPr lvl="0"/>
            <a:r>
              <a:rPr lang="en-US" sz="2400" b="1" dirty="0">
                <a:solidFill>
                  <a:prstClr val="black"/>
                </a:solidFill>
              </a:rPr>
              <a:t>Materials are available in multiple languages, on the following programs:</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45577615"/>
      </p:ext>
    </p:extLst>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Content Placeholder 2"/>
          <p:cNvSpPr txBox="1">
            <a:spLocks/>
          </p:cNvSpPr>
          <p:nvPr/>
        </p:nvSpPr>
        <p:spPr>
          <a:xfrm>
            <a:off x="384865" y="1459724"/>
            <a:ext cx="11422269" cy="4787615"/>
          </a:xfrm>
          <a:prstGeom prst="rect">
            <a:avLst/>
          </a:prstGeom>
          <a:noFill/>
        </p:spPr>
        <p:txBody>
          <a:bodyPr/>
          <a:lstStyle>
            <a:lvl1pPr marL="0" indent="0" algn="l" rtl="0" eaLnBrk="1" latinLnBrk="0" hangingPunct="1">
              <a:spcBef>
                <a:spcPct val="20000"/>
              </a:spcBef>
              <a:buClr>
                <a:schemeClr val="accent3"/>
              </a:buClr>
              <a:buSzPct val="95000"/>
              <a:buFontTx/>
              <a:buNone/>
              <a:defRPr kumimoji="0" sz="2600" b="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393192" indent="0" algn="l" rtl="0" eaLnBrk="1" latinLnBrk="0" hangingPunct="1">
              <a:spcBef>
                <a:spcPct val="20000"/>
              </a:spcBef>
              <a:buClr>
                <a:schemeClr val="accent1"/>
              </a:buClr>
              <a:buSzPct val="85000"/>
              <a:buFontTx/>
              <a:buNone/>
              <a:defRPr kumimoji="0"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667512" indent="0" algn="l" rtl="0" eaLnBrk="1" latinLnBrk="0" hangingPunct="1">
              <a:spcBef>
                <a:spcPct val="20000"/>
              </a:spcBef>
              <a:buClr>
                <a:schemeClr val="accent2"/>
              </a:buClr>
              <a:buSzPct val="70000"/>
              <a:buFontTx/>
              <a:buNone/>
              <a:defRPr kumimoji="0" sz="21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978408" indent="0" algn="l" rtl="0" eaLnBrk="1" latinLnBrk="0" hangingPunct="1">
              <a:spcBef>
                <a:spcPct val="20000"/>
              </a:spcBef>
              <a:buClr>
                <a:schemeClr val="accent3"/>
              </a:buClr>
              <a:buSzPct val="65000"/>
              <a:buFontTx/>
              <a:buNone/>
              <a:defRPr kumimoji="0" sz="20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252728" indent="0" algn="l" rtl="0" eaLnBrk="1" latinLnBrk="0" hangingPunct="1">
              <a:spcBef>
                <a:spcPct val="20000"/>
              </a:spcBef>
              <a:buClr>
                <a:schemeClr val="accent4"/>
              </a:buClr>
              <a:buSzPct val="65000"/>
              <a:buFontTx/>
              <a:buNone/>
              <a:defRPr kumimoji="0" sz="20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defTabSz="844550">
              <a:lnSpc>
                <a:spcPct val="90000"/>
              </a:lnSpc>
              <a:spcBef>
                <a:spcPct val="0"/>
              </a:spcBef>
              <a:spcAft>
                <a:spcPts val="600"/>
              </a:spcAft>
              <a:buClrTx/>
              <a:defRPr/>
            </a:pPr>
            <a:r>
              <a:rPr lang="en-US" sz="2800" b="1" dirty="0">
                <a:solidFill>
                  <a:prstClr val="black"/>
                </a:solidFill>
                <a:latin typeface="+mn-lt"/>
              </a:rPr>
              <a:t>What is a Cash for College workshop?</a:t>
            </a:r>
          </a:p>
          <a:p>
            <a:pPr marL="285750" indent="-285750" defTabSz="844550">
              <a:spcBef>
                <a:spcPts val="600"/>
              </a:spcBef>
              <a:spcAft>
                <a:spcPts val="600"/>
              </a:spcAft>
              <a:buClr>
                <a:schemeClr val="tx1"/>
              </a:buClr>
              <a:buFont typeface="Arial" panose="020B0604020202020204" pitchFamily="34" charset="0"/>
              <a:buChar char="•"/>
              <a:defRPr/>
            </a:pPr>
            <a:r>
              <a:rPr lang="en-US" sz="2400" b="1" dirty="0">
                <a:solidFill>
                  <a:srgbClr val="008000"/>
                </a:solidFill>
                <a:latin typeface="+mn-lt"/>
              </a:rPr>
              <a:t>FREE </a:t>
            </a:r>
            <a:r>
              <a:rPr lang="en-US" sz="2400" dirty="0">
                <a:solidFill>
                  <a:prstClr val="black"/>
                </a:solidFill>
                <a:latin typeface="+mn-lt"/>
              </a:rPr>
              <a:t>virtual financial aid application assistance workshops offered in multiple languages</a:t>
            </a:r>
          </a:p>
          <a:p>
            <a:pPr marL="285750" indent="-285750" defTabSz="844550">
              <a:lnSpc>
                <a:spcPct val="90000"/>
              </a:lnSpc>
              <a:spcBef>
                <a:spcPct val="0"/>
              </a:spcBef>
              <a:spcAft>
                <a:spcPts val="600"/>
              </a:spcAft>
              <a:buClr>
                <a:schemeClr val="tx1"/>
              </a:buClr>
              <a:buFont typeface="Arial" panose="020B0604020202020204" pitchFamily="34" charset="0"/>
              <a:buChar char="•"/>
              <a:defRPr/>
            </a:pPr>
            <a:r>
              <a:rPr lang="en-US" sz="2400" dirty="0">
                <a:latin typeface="+mn-lt"/>
              </a:rPr>
              <a:t>Offered throughout California between 10/1-3/2</a:t>
            </a:r>
          </a:p>
          <a:p>
            <a:pPr marL="285750" indent="-285750" defTabSz="844550">
              <a:lnSpc>
                <a:spcPct val="90000"/>
              </a:lnSpc>
              <a:spcBef>
                <a:spcPct val="0"/>
              </a:spcBef>
              <a:spcAft>
                <a:spcPts val="600"/>
              </a:spcAft>
              <a:buClrTx/>
              <a:buFont typeface="Arial" panose="020B0604020202020204" pitchFamily="34" charset="0"/>
              <a:buChar char="•"/>
              <a:defRPr/>
            </a:pPr>
            <a:r>
              <a:rPr lang="en-US" sz="2400" dirty="0">
                <a:solidFill>
                  <a:prstClr val="black"/>
                </a:solidFill>
                <a:latin typeface="+mn-lt"/>
              </a:rPr>
              <a:t>Financial aid experts and volunteers assist students and parents with completing the FAFSA, CA Dream Act, and Chafee Applications</a:t>
            </a:r>
          </a:p>
          <a:p>
            <a:pPr marL="285750" indent="-285750" defTabSz="844550">
              <a:lnSpc>
                <a:spcPct val="90000"/>
              </a:lnSpc>
              <a:spcBef>
                <a:spcPct val="0"/>
              </a:spcBef>
              <a:spcAft>
                <a:spcPts val="600"/>
              </a:spcAft>
              <a:buClrTx/>
              <a:buFont typeface="Arial" panose="020B0604020202020204" pitchFamily="34" charset="0"/>
              <a:buChar char="•"/>
              <a:defRPr/>
            </a:pPr>
            <a:r>
              <a:rPr lang="en-US" sz="2400" dirty="0">
                <a:solidFill>
                  <a:prstClr val="black"/>
                </a:solidFill>
                <a:latin typeface="+mn-lt"/>
              </a:rPr>
              <a:t>Open to </a:t>
            </a:r>
            <a:r>
              <a:rPr lang="en-US" sz="2400" i="1" dirty="0">
                <a:solidFill>
                  <a:prstClr val="black"/>
                </a:solidFill>
                <a:latin typeface="+mn-lt"/>
              </a:rPr>
              <a:t>all</a:t>
            </a:r>
            <a:r>
              <a:rPr lang="en-US" sz="2400" dirty="0">
                <a:solidFill>
                  <a:prstClr val="black"/>
                </a:solidFill>
                <a:latin typeface="+mn-lt"/>
              </a:rPr>
              <a:t> students- first time and renewal applicants</a:t>
            </a:r>
          </a:p>
          <a:p>
            <a:pPr defTabSz="844550">
              <a:spcBef>
                <a:spcPts val="1200"/>
              </a:spcBef>
              <a:spcAft>
                <a:spcPts val="600"/>
              </a:spcAft>
              <a:buClrTx/>
              <a:defRPr/>
            </a:pPr>
            <a:r>
              <a:rPr lang="en-US" sz="2800" b="1" dirty="0">
                <a:solidFill>
                  <a:prstClr val="black"/>
                </a:solidFill>
                <a:latin typeface="+mn-lt"/>
              </a:rPr>
              <a:t>Partner with CSAC to Host a Cash for College workshop:</a:t>
            </a:r>
          </a:p>
          <a:p>
            <a:pPr marL="285750" indent="-285750" defTabSz="844550">
              <a:spcBef>
                <a:spcPts val="600"/>
              </a:spcBef>
              <a:spcAft>
                <a:spcPts val="600"/>
              </a:spcAft>
              <a:buClrTx/>
              <a:buFont typeface="Arial" panose="020B0604020202020204" pitchFamily="34" charset="0"/>
              <a:buChar char="•"/>
              <a:defRPr/>
            </a:pPr>
            <a:r>
              <a:rPr lang="en-US" sz="2400" dirty="0">
                <a:solidFill>
                  <a:prstClr val="black"/>
                </a:solidFill>
                <a:latin typeface="+mn-lt"/>
              </a:rPr>
              <a:t>Receive up to $300 for hosting a workshop with at least 50 applicants</a:t>
            </a:r>
          </a:p>
          <a:p>
            <a:pPr marL="285750" indent="-285750" defTabSz="844550">
              <a:lnSpc>
                <a:spcPct val="90000"/>
              </a:lnSpc>
              <a:spcBef>
                <a:spcPct val="0"/>
              </a:spcBef>
              <a:spcAft>
                <a:spcPts val="600"/>
              </a:spcAft>
              <a:buClrTx/>
              <a:buFont typeface="Arial" panose="020B0604020202020204" pitchFamily="34" charset="0"/>
              <a:buChar char="•"/>
              <a:defRPr/>
            </a:pPr>
            <a:r>
              <a:rPr lang="en-US" sz="2400" dirty="0">
                <a:solidFill>
                  <a:prstClr val="black"/>
                </a:solidFill>
                <a:latin typeface="+mn-lt"/>
              </a:rPr>
              <a:t>We provide materials, and training videos/presentations for students &amp; volunteers</a:t>
            </a:r>
          </a:p>
          <a:p>
            <a:pPr marL="285750" indent="-285750" defTabSz="844550">
              <a:lnSpc>
                <a:spcPct val="90000"/>
              </a:lnSpc>
              <a:spcBef>
                <a:spcPct val="0"/>
              </a:spcBef>
              <a:spcAft>
                <a:spcPts val="600"/>
              </a:spcAft>
              <a:buClrTx/>
              <a:buFont typeface="Arial" panose="020B0604020202020204" pitchFamily="34" charset="0"/>
              <a:buChar char="•"/>
              <a:defRPr/>
            </a:pPr>
            <a:r>
              <a:rPr lang="en-US" sz="2400" dirty="0">
                <a:solidFill>
                  <a:prstClr val="black"/>
                </a:solidFill>
                <a:latin typeface="+mn-lt"/>
              </a:rPr>
              <a:t>We assist in acquiring volunteers and offer other resources and support</a:t>
            </a:r>
          </a:p>
        </p:txBody>
      </p:sp>
      <p:sp>
        <p:nvSpPr>
          <p:cNvPr id="11" name="TextBox 10">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C1200BB-854D-48D2-9075-626FBF2D4F79}"/>
              </a:ext>
            </a:extLst>
          </p:cNvPr>
          <p:cNvSpPr txBox="1"/>
          <p:nvPr/>
        </p:nvSpPr>
        <p:spPr>
          <a:xfrm>
            <a:off x="7879351" y="867779"/>
            <a:ext cx="3811537" cy="374571"/>
          </a:xfrm>
          <a:prstGeom prst="roundRect">
            <a:avLst/>
          </a:prstGeom>
          <a:solidFill>
            <a:srgbClr val="0E2A8B"/>
          </a:solidFill>
        </p:spPr>
        <p:txBody>
          <a:bodyPr wrap="square" rtlCol="0">
            <a:spAutoFit/>
          </a:bodyPr>
          <a:lstStyle/>
          <a:p>
            <a:pPr algn="ctr"/>
            <a:r>
              <a:rPr lang="en-US" sz="1600" b="1" dirty="0">
                <a:solidFill>
                  <a:schemeClr val="bg1"/>
                </a:solidFill>
                <a:latin typeface="Verdana" panose="020B0604030504040204" pitchFamily="34" charset="0"/>
                <a:ea typeface="Verdana" panose="020B0604030504040204" pitchFamily="34" charset="0"/>
              </a:rPr>
              <a:t>www.cash4college.csac.ca.gov</a:t>
            </a:r>
          </a:p>
        </p:txBody>
      </p:sp>
      <p:pic>
        <p:nvPicPr>
          <p:cNvPr id="1028" name="Picture 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321BA6A-E309-499A-8E18-4521C7EEAE5B}"/>
              </a:ext>
            </a:extLst>
          </p:cNvPr>
          <p:cNvPicPr>
            <a:picLocks noChangeAspect="1" noChangeArrowheads="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7376803" y="61865"/>
            <a:ext cx="4648200" cy="847725"/>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90798310"/>
      </p:ext>
    </p:extLst>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8DD62968-4CBC-45EF-BF28-B14ACE7AB641}"/>
              </a:ext>
            </a:extLst>
          </p:cNvPr>
          <p:cNvSpPr>
            <a:spLocks noGrp="1"/>
          </p:cNvSpPr>
          <p:nvPr>
            <p:ph type="title"/>
          </p:nvPr>
        </p:nvSpPr>
        <p:spPr>
          <a:xfrm>
            <a:off x="481029" y="2766218"/>
            <a:ext cx="326102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dirty="0"/>
              <a:t>Questions?</a:t>
            </a:r>
            <a:endParaRPr lang="en-US" sz="4800" kern="1200" dirty="0">
              <a:solidFill>
                <a:schemeClr val="tx1"/>
              </a:solidFill>
              <a:latin typeface="+mj-lt"/>
              <a:ea typeface="+mj-ea"/>
              <a:cs typeface="+mj-cs"/>
            </a:endParaRPr>
          </a:p>
        </p:txBody>
      </p:sp>
      <p:pic>
        <p:nvPicPr>
          <p:cNvPr id="5" name="Picture 4" descr="Image result for question mark">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00EEBB31-7606-4F66-BF22-64258A9147B8}"/>
              </a:ext>
            </a:extLst>
          </p:cNvPr>
          <p:cNvPicPr>
            <a:picLocks noChangeAspect="1" noChangeArrowheads="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bwMode="auto">
          <a:xfrm>
            <a:off x="4864608" y="1318286"/>
            <a:ext cx="6846363" cy="4070174"/>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cxnSp>
        <p:nvCxnSpPr>
          <p:cNvPr id="4" name="Straight Connector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9F2AD1B-95E5-4829-93D3-464F221D9745}"/>
              </a:ext>
            </a:extLst>
          </p:cNvPr>
          <p:cNvCxnSpPr>
            <a:cxnSpLocks/>
          </p:cNvCxnSpPr>
          <p:nvPr/>
        </p:nvCxnSpPr>
        <p:spPr>
          <a:xfrm>
            <a:off x="663677" y="3775586"/>
            <a:ext cx="2315497" cy="0"/>
          </a:xfrm>
          <a:prstGeom prst="line">
            <a:avLst/>
          </a:prstGeom>
          <a:ln w="76200"/>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74126613"/>
      </p:ext>
    </p:extLst>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120925"/>
      </p:ext>
    </p:extLst>
  </p:cSld>
  <p:clrMapOvr>
    <a:masterClrMapping/>
  </p:clrMapOvr>
</p:sld>
</file>

<file path=ppt/tags/tag1.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MMPROD_NEXTUNIQUEID" val="10009"/>
  <p:tag name="ARTICULATE_DESIGN_ID_OFFICE THEME" val="kU6Aul9Y"/>
  <p:tag name="ARTICULATE_PROJECT_OPEN" val="0"/>
  <p:tag name="ARTICULATE_SLIDE_COUNT" val="1"/>
  <p:tag name="MMPROD_UIDATA" val="&lt;database version=&quot;11.0&quot;&gt;&lt;object type=&quot;1&quot; unique_id=&quot;10001&quot;&gt;&lt;object type=&quot;2&quot; unique_id=&quot;10002&quot;&gt;&lt;object type=&quot;3&quot; unique_id=&quot;10221&quot;&gt;&lt;property id=&quot;20148&quot; value=&quot;5&quot;/&gt;&lt;property id=&quot;20300&quot; value=&quot;Slide 1&quot;/&gt;&lt;property id=&quot;20307&quot; value=&quot;1130&quot;/&gt;&lt;/object&gt;&lt;/object&gt;&lt;object type=&quot;8&quot; unique_id=&quot;10030&quot;&gt;&lt;/object&gt;&lt;/object&gt;&lt;/database&gt;"/>
  <p:tag name="SECTOMILLISECCONVERTED" val="1"/>
</p:tagLst>
</file>

<file path=ppt/tags/tag2.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ARTICULATE_SLIDE_THUMBNAIL_REFRESH" val="1"/>
</p:tagLst>
</file>

<file path=ppt/tags/tag3.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ARTICULATE_SLIDE_THUMBNAIL_REFRESH" val="1"/>
</p:tagLst>
</file>

<file path=ppt/tags/tag4.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ARTICULATE_SLIDE_THUMBNAIL_REFRESH" val="1"/>
</p:tagLst>
</file>

<file path=ppt/tags/tag5.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ARTICULATE_SLIDE_THUMBNAIL_REFRESH" val="1"/>
</p:tagLst>
</file>

<file path=ppt/tags/tag6.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ARTICULATE_SLIDE_THUMBNAIL_REFRESH" val="1"/>
</p:tagLst>
</file>

<file path=ppt/tags/tag7.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ARTICULATE_SLIDE_THUMBNAIL_REFRESH" val="1"/>
</p:tagLst>
</file>

<file path=ppt/tags/tag8.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ARTICULATE_SLIDE_THUMBNAIL_REFRESH" val="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a="http://schemas.openxmlformats.org/drawingml/2006/main" xmlns="" name="CSAC_PPT_Template  -  Read-Only" id="{14FDD7C0-DCBE-4D5B-BDCE-3E0903CE541A}" vid="{2FCECCB7-25E7-4A18-A0EA-ED93F27FDF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a="http://schemas.openxmlformats.org/drawingml/2006/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BF174565E3B8F48B2D578A99CA4E86F" ma:contentTypeVersion="12" ma:contentTypeDescription="Create a new document." ma:contentTypeScope="" ma:versionID="5f129167de3bab87a7e88ac54c7cb145">
  <xsd:schema xmlns:xsd="http://www.w3.org/2001/XMLSchema" xmlns:xs="http://www.w3.org/2001/XMLSchema" xmlns:p="http://schemas.microsoft.com/office/2006/metadata/properties" xmlns:ns1="http://schemas.microsoft.com/sharepoint/v3" xmlns:ns2="b5e17f69-f0a4-47eb-a5dd-a056bdf818bf" xmlns:ns3="08ad2a92-d173-4a3b-8298-1262e6db4007" targetNamespace="http://schemas.microsoft.com/office/2006/metadata/properties" ma:root="true" ma:fieldsID="200c545353d171b655a9325ec16d4d6b" ns1:_="" ns2:_="" ns3:_="">
    <xsd:import namespace="http://schemas.microsoft.com/sharepoint/v3"/>
    <xsd:import namespace="b5e17f69-f0a4-47eb-a5dd-a056bdf818bf"/>
    <xsd:import namespace="08ad2a92-d173-4a3b-8298-1262e6db400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5e17f69-f0a4-47eb-a5dd-a056bdf818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ad2a92-d173-4a3b-8298-1262e6db400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CA2D0827-9506-4A49-88F7-AF8C64C57D08}">
  <ds:schemaRefs>
    <ds:schemaRef ds:uri="http://schemas.microsoft.com/sharepoint/v3/contenttype/forms"/>
  </ds:schemaRefs>
</ds:datastoreItem>
</file>

<file path=customXml/itemProps2.xml><?xml version="1.0" encoding="utf-8"?>
<ds:datastoreItem xmlns:ds="http://schemas.openxmlformats.org/officeDocument/2006/customXml" ds:itemID="{D2C7FC4D-CB1B-4E12-A8DB-A960039EEA8F}">
  <ds:schemaRefs>
    <ds:schemaRef ds:uri="08ad2a92-d173-4a3b-8298-1262e6db4007"/>
    <ds:schemaRef ds:uri="b5e17f69-f0a4-47eb-a5dd-a056bdf818b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1A1D746-01A1-4C3D-9227-96704DE0351D}">
  <ds:schemaRefs>
    <ds:schemaRef ds:uri="http://schemas.microsoft.com/sharepoint/v3"/>
    <ds:schemaRef ds:uri="http://purl.org/dc/elements/1.1/"/>
    <ds:schemaRef ds:uri="b5e17f69-f0a4-47eb-a5dd-a056bdf818bf"/>
    <ds:schemaRef ds:uri="http://www.w3.org/XML/1998/namespace"/>
    <ds:schemaRef ds:uri="http://schemas.microsoft.com/office/infopath/2007/PartnerControls"/>
    <ds:schemaRef ds:uri="08ad2a92-d173-4a3b-8298-1262e6db4007"/>
    <ds:schemaRef ds:uri="http://schemas.microsoft.com/office/2006/metadata/properties"/>
    <ds:schemaRef ds:uri="http://schemas.microsoft.com/office/2006/documentManagement/types"/>
    <ds:schemaRef ds:uri="http://schemas.openxmlformats.org/package/2006/metadata/core-properti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CSAC_PPT_Template- New Logo</Template>
  <TotalTime>187</TotalTime>
  <Words>4451</Words>
  <Application>Microsoft Macintosh PowerPoint</Application>
  <PresentationFormat>Custom</PresentationFormat>
  <Paragraphs>377</Paragraphs>
  <Slides>34</Slides>
  <Notes>33</Notes>
  <HiddenSlides>0</HiddenSlides>
  <MMClips>0</MMClips>
  <ScaleCrop>false</ScaleCrop>
  <HeadingPairs>
    <vt:vector size="4" baseType="variant">
      <vt:variant>
        <vt:lpstr>Design Template</vt:lpstr>
      </vt:variant>
      <vt:variant>
        <vt:i4>1</vt:i4>
      </vt:variant>
      <vt:variant>
        <vt:lpstr>Slide Titles</vt:lpstr>
      </vt:variant>
      <vt:variant>
        <vt:i4>34</vt:i4>
      </vt:variant>
    </vt:vector>
  </HeadingPairs>
  <TitlesOfParts>
    <vt:vector size="35" baseType="lpstr">
      <vt:lpstr>Office Theme</vt:lpstr>
      <vt:lpstr>Slide 1</vt:lpstr>
      <vt:lpstr>Slide 2</vt:lpstr>
      <vt:lpstr>In Today’s Webinar…</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Register for CSAC List-Serv</vt:lpstr>
      <vt:lpstr>Slide 27</vt:lpstr>
      <vt:lpstr>Slide 28</vt:lpstr>
      <vt:lpstr>New                Training Videos!</vt:lpstr>
      <vt:lpstr>Slide 30</vt:lpstr>
      <vt:lpstr>Slide 31</vt:lpstr>
      <vt:lpstr>Slide 32</vt:lpstr>
      <vt:lpstr>Questions?</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Yvonne Hollingsworth</dc:creator>
  <cp:lastModifiedBy>LAUSD User</cp:lastModifiedBy>
  <cp:revision>22</cp:revision>
  <cp:lastPrinted>2019-12-10T16:53:16Z</cp:lastPrinted>
  <dcterms:created xsi:type="dcterms:W3CDTF">2020-10-15T18:01:24Z</dcterms:created>
  <dcterms:modified xsi:type="dcterms:W3CDTF">2020-10-15T18:03:24Z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0x0101000BF174565E3B8F48B2D578A99CA4E86F</vt:lpwstr>
  </property>
  <property fmtid="{D5CDD505-2E9C-101B-9397-08002B2CF9AE}" pid="3" name="AuthorIds_UIVersion_2">
    <vt:lpwstr>255</vt:lpwstr>
  </property>
  <property fmtid="{D5CDD505-2E9C-101B-9397-08002B2CF9AE}" pid="4" name="ArticulateGUID">
    <vt:lpwstr>B49449EE-98B5-4E42-8FBF-2F3DF34D1D3D</vt:lpwstr>
  </property>
  <property fmtid="{D5CDD505-2E9C-101B-9397-08002B2CF9AE}" pid="5" name="ArticulatePath">
    <vt:lpwstr>https://castudentaid.sharepoint.com/sites/OutreachandTraining/Shared Documents/General/PowerPoint Library/WEBINARS/WEBINAR PPTs/Reconciliation &amp; the Audit Process/Cal Grant Reconciliation_PDF</vt:lpwstr>
  </property>
</Properties>
</file>