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2"/>
  </p:notesMasterIdLst>
  <p:handoutMasterIdLst>
    <p:handoutMasterId r:id="rId83"/>
  </p:handoutMasterIdLst>
  <p:sldIdLst>
    <p:sldId id="257" r:id="rId2"/>
    <p:sldId id="449" r:id="rId3"/>
    <p:sldId id="450" r:id="rId4"/>
    <p:sldId id="458" r:id="rId5"/>
    <p:sldId id="457" r:id="rId6"/>
    <p:sldId id="451" r:id="rId7"/>
    <p:sldId id="452" r:id="rId8"/>
    <p:sldId id="506" r:id="rId9"/>
    <p:sldId id="456" r:id="rId10"/>
    <p:sldId id="453" r:id="rId11"/>
    <p:sldId id="454" r:id="rId12"/>
    <p:sldId id="343" r:id="rId13"/>
    <p:sldId id="315" r:id="rId14"/>
    <p:sldId id="262" r:id="rId15"/>
    <p:sldId id="430" r:id="rId16"/>
    <p:sldId id="441" r:id="rId17"/>
    <p:sldId id="443" r:id="rId18"/>
    <p:sldId id="431" r:id="rId19"/>
    <p:sldId id="432" r:id="rId20"/>
    <p:sldId id="433" r:id="rId21"/>
    <p:sldId id="445" r:id="rId22"/>
    <p:sldId id="447" r:id="rId23"/>
    <p:sldId id="301" r:id="rId24"/>
    <p:sldId id="400" r:id="rId25"/>
    <p:sldId id="423" r:id="rId26"/>
    <p:sldId id="425" r:id="rId27"/>
    <p:sldId id="462" r:id="rId28"/>
    <p:sldId id="470" r:id="rId29"/>
    <p:sldId id="471" r:id="rId30"/>
    <p:sldId id="472" r:id="rId31"/>
    <p:sldId id="473" r:id="rId32"/>
    <p:sldId id="474" r:id="rId33"/>
    <p:sldId id="467" r:id="rId34"/>
    <p:sldId id="384" r:id="rId35"/>
    <p:sldId id="463" r:id="rId36"/>
    <p:sldId id="464" r:id="rId37"/>
    <p:sldId id="475" r:id="rId38"/>
    <p:sldId id="476" r:id="rId39"/>
    <p:sldId id="465" r:id="rId40"/>
    <p:sldId id="466" r:id="rId41"/>
    <p:sldId id="499" r:id="rId42"/>
    <p:sldId id="477" r:id="rId43"/>
    <p:sldId id="478" r:id="rId44"/>
    <p:sldId id="479" r:id="rId45"/>
    <p:sldId id="500" r:id="rId46"/>
    <p:sldId id="481" r:id="rId47"/>
    <p:sldId id="469" r:id="rId48"/>
    <p:sldId id="483" r:id="rId49"/>
    <p:sldId id="484" r:id="rId50"/>
    <p:sldId id="486" r:id="rId51"/>
    <p:sldId id="487" r:id="rId52"/>
    <p:sldId id="488" r:id="rId53"/>
    <p:sldId id="485" r:id="rId54"/>
    <p:sldId id="489" r:id="rId55"/>
    <p:sldId id="490" r:id="rId56"/>
    <p:sldId id="502" r:id="rId57"/>
    <p:sldId id="491" r:id="rId58"/>
    <p:sldId id="492" r:id="rId59"/>
    <p:sldId id="497" r:id="rId60"/>
    <p:sldId id="498" r:id="rId61"/>
    <p:sldId id="459" r:id="rId62"/>
    <p:sldId id="460" r:id="rId63"/>
    <p:sldId id="482" r:id="rId64"/>
    <p:sldId id="495" r:id="rId65"/>
    <p:sldId id="496" r:id="rId66"/>
    <p:sldId id="493" r:id="rId67"/>
    <p:sldId id="480" r:id="rId68"/>
    <p:sldId id="494" r:id="rId69"/>
    <p:sldId id="428" r:id="rId70"/>
    <p:sldId id="438" r:id="rId71"/>
    <p:sldId id="503" r:id="rId72"/>
    <p:sldId id="504" r:id="rId73"/>
    <p:sldId id="429" r:id="rId74"/>
    <p:sldId id="505" r:id="rId75"/>
    <p:sldId id="455" r:id="rId76"/>
    <p:sldId id="507" r:id="rId77"/>
    <p:sldId id="508" r:id="rId78"/>
    <p:sldId id="509" r:id="rId79"/>
    <p:sldId id="510" r:id="rId80"/>
    <p:sldId id="422" r:id="rId81"/>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hiddenSlides="1"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827" autoAdjust="0"/>
  </p:normalViewPr>
  <p:slideViewPr>
    <p:cSldViewPr snapToGrid="0" snapToObjects="1">
      <p:cViewPr varScale="1">
        <p:scale>
          <a:sx n="65" d="100"/>
          <a:sy n="65" d="100"/>
        </p:scale>
        <p:origin x="2124" y="72"/>
      </p:cViewPr>
      <p:guideLst>
        <p:guide orient="horz" pos="2160"/>
        <p:guide pos="2880"/>
      </p:guideLst>
    </p:cSldViewPr>
  </p:slideViewPr>
  <p:notesTextViewPr>
    <p:cViewPr>
      <p:scale>
        <a:sx n="3" d="2"/>
        <a:sy n="3" d="2"/>
      </p:scale>
      <p:origin x="0" y="0"/>
    </p:cViewPr>
  </p:notesTextViewPr>
  <p:sorterViewPr>
    <p:cViewPr>
      <p:scale>
        <a:sx n="150" d="100"/>
        <a:sy n="150" d="100"/>
      </p:scale>
      <p:origin x="0" y="351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8EE1236-9108-7E45-B531-A27CBEFCB4DF}" type="datetimeFigureOut">
              <a:rPr lang="en-US" smtClean="0"/>
              <a:t>6/3/2016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4DA114D-8DE7-5845-9793-987C530CC9CC}" type="slidenum">
              <a:rPr lang="en-US" smtClean="0"/>
              <a:t>‹#›</a:t>
            </a:fld>
            <a:endParaRPr lang="en-US"/>
          </a:p>
        </p:txBody>
      </p:sp>
    </p:spTree>
    <p:extLst>
      <p:ext uri="{BB962C8B-B14F-4D97-AF65-F5344CB8AC3E}">
        <p14:creationId xmlns:p14="http://schemas.microsoft.com/office/powerpoint/2010/main" val="941318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27259DD6-73D2-0E4B-89EC-CF7A391674F2}" type="datetimeFigureOut">
              <a:rPr lang="en-US"/>
              <a:pPr>
                <a:defRPr/>
              </a:pPr>
              <a:t>6/3/2016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84AF0D74-4C3B-0F4C-A785-DE1370F5EC2B}" type="slidenum">
              <a:rPr lang="en-US"/>
              <a:pPr>
                <a:defRPr/>
              </a:pPr>
              <a:t>‹#›</a:t>
            </a:fld>
            <a:endParaRPr lang="en-US"/>
          </a:p>
        </p:txBody>
      </p:sp>
    </p:spTree>
    <p:extLst>
      <p:ext uri="{BB962C8B-B14F-4D97-AF65-F5344CB8AC3E}">
        <p14:creationId xmlns:p14="http://schemas.microsoft.com/office/powerpoint/2010/main" val="365805332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Times New Roman" charset="0"/>
                <a:cs typeface="Times New Roman" charset="0"/>
              </a:rPr>
              <a:t>1 minutes on this slide</a:t>
            </a:r>
          </a:p>
          <a:p>
            <a:pPr eaLnBrk="1" hangingPunct="1">
              <a:spcBef>
                <a:spcPct val="0"/>
              </a:spcBef>
            </a:pPr>
            <a:endParaRPr lang="en-US" dirty="0">
              <a:latin typeface="Times New Roman" charset="0"/>
              <a:cs typeface="Times New Roman" charset="0"/>
            </a:endParaRPr>
          </a:p>
          <a:p>
            <a:pPr eaLnBrk="1" hangingPunct="1">
              <a:spcBef>
                <a:spcPct val="0"/>
              </a:spcBef>
            </a:pPr>
            <a:r>
              <a:rPr lang="en-US" dirty="0">
                <a:latin typeface="Times New Roman" charset="0"/>
                <a:cs typeface="Times New Roman" charset="0"/>
              </a:rPr>
              <a:t>Welcome participants and introduce the presenters.  (If possible, ensure that participants are sitting in groups of 4)</a:t>
            </a:r>
          </a:p>
          <a:p>
            <a:pPr eaLnBrk="1" hangingPunct="1">
              <a:spcBef>
                <a:spcPct val="0"/>
              </a:spcBef>
            </a:pPr>
            <a:endParaRPr lang="en-US" dirty="0">
              <a:latin typeface="Times New Roman" charset="0"/>
              <a:cs typeface="Times New Roman" charset="0"/>
            </a:endParaRPr>
          </a:p>
          <a:p>
            <a:pPr eaLnBrk="1" hangingPunct="1">
              <a:spcBef>
                <a:spcPct val="0"/>
              </a:spcBef>
            </a:pPr>
            <a:r>
              <a:rPr lang="en-US" dirty="0">
                <a:latin typeface="Times New Roman" charset="0"/>
                <a:cs typeface="Times New Roman" charset="0"/>
              </a:rPr>
              <a:t>The theme for this year, “Language: From Access to Ownership” underscores the shift from simply giving ELs “access” to language and literacy, an moving to a deeper understanding of language.  We don’t want students to simply have access to the language but truly own it.  The goal for today is to show you the resources that have been created around very specific ways we can use to move from access to ownership.</a:t>
            </a: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3AB4FE7F-59BD-9149-AA98-2FEAA859ECAC}" type="slidenum">
              <a:rPr lang="en-US" sz="1200">
                <a:latin typeface="News Gothic MT" charset="0"/>
              </a:rPr>
              <a:pPr eaLnBrk="1" fontAlgn="base" hangingPunct="1">
                <a:spcBef>
                  <a:spcPct val="0"/>
                </a:spcBef>
                <a:spcAft>
                  <a:spcPct val="0"/>
                </a:spcAft>
              </a:pPr>
              <a:t>1</a:t>
            </a:fld>
            <a:endParaRPr lang="en-US" sz="1200">
              <a:latin typeface="News Gothic MT" charset="0"/>
            </a:endParaRPr>
          </a:p>
        </p:txBody>
      </p:sp>
    </p:spTree>
    <p:extLst>
      <p:ext uri="{BB962C8B-B14F-4D97-AF65-F5344CB8AC3E}">
        <p14:creationId xmlns:p14="http://schemas.microsoft.com/office/powerpoint/2010/main" val="2730694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eaLnBrk="1" hangingPunct="1">
              <a:spcBef>
                <a:spcPct val="0"/>
              </a:spcBef>
              <a:buFontTx/>
              <a:buChar char="•"/>
            </a:pPr>
            <a:r>
              <a:rPr lang="en-US" dirty="0">
                <a:latin typeface="Arial" charset="0"/>
              </a:rPr>
              <a:t>Tell participants that when working with ELs and SELs our instructional guiding principles are found in the EL Master Plan.</a:t>
            </a:r>
          </a:p>
          <a:p>
            <a:pPr marL="166688" indent="-166688" eaLnBrk="1" hangingPunct="1">
              <a:spcBef>
                <a:spcPct val="0"/>
              </a:spcBef>
              <a:buFontTx/>
              <a:buChar char="•"/>
            </a:pPr>
            <a:r>
              <a:rPr lang="en-US" dirty="0">
                <a:latin typeface="Arial" charset="0"/>
              </a:rPr>
              <a:t>All students come to us with assets and instruction for ELs and SELs should build on the students strengths.</a:t>
            </a: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D9938B0E-3614-4C4C-9222-ACF50E774079}" type="slidenum">
              <a:rPr lang="en-US" sz="1200">
                <a:latin typeface="Arial" charset="0"/>
              </a:rPr>
              <a:pPr eaLnBrk="1" fontAlgn="base" hangingPunct="1">
                <a:spcBef>
                  <a:spcPct val="0"/>
                </a:spcBef>
                <a:spcAft>
                  <a:spcPct val="0"/>
                </a:spcAft>
              </a:pPr>
              <a:t>12</a:t>
            </a:fld>
            <a:endParaRPr lang="en-US" sz="1200">
              <a:latin typeface="Arial" charset="0"/>
            </a:endParaRPr>
          </a:p>
        </p:txBody>
      </p:sp>
    </p:spTree>
    <p:extLst>
      <p:ext uri="{BB962C8B-B14F-4D97-AF65-F5344CB8AC3E}">
        <p14:creationId xmlns:p14="http://schemas.microsoft.com/office/powerpoint/2010/main" val="3739382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(2 minutes) </a:t>
            </a:r>
          </a:p>
          <a:p>
            <a:pPr eaLnBrk="1" hangingPunct="1">
              <a:spcBef>
                <a:spcPct val="0"/>
              </a:spcBef>
            </a:pPr>
            <a:r>
              <a:rPr lang="en-US" b="1">
                <a:latin typeface="Calibri" charset="0"/>
              </a:rPr>
              <a:t>Key Themes of ELA/ELD Framework Graphic</a:t>
            </a:r>
          </a:p>
          <a:p>
            <a:pPr eaLnBrk="1" hangingPunct="1">
              <a:spcBef>
                <a:spcPct val="0"/>
              </a:spcBef>
            </a:pPr>
            <a:r>
              <a:rPr lang="en-US">
                <a:latin typeface="Calibri" charset="0"/>
              </a:rPr>
              <a:t>Say: This particular graphic helps teachers understand the goals, context, and purpose of the ELA/ELD Framework. If you look at the the middle (white ring) of the graphic you will see the words: Motivating, Engaging, Respectful, Intellectually Challenging Context, and Integrated. This middle ring speaks to the Instructional Context for Learning within the Framework. This context is culturally and linguistically responsive as it is outlined in the framework</a:t>
            </a:r>
          </a:p>
          <a:p>
            <a:pPr eaLnBrk="1" hangingPunct="1">
              <a:spcBef>
                <a:spcPct val="0"/>
              </a:spcBef>
            </a:pPr>
            <a:endParaRPr lang="en-US">
              <a:latin typeface="Calibri" charset="0"/>
            </a:endParaRPr>
          </a:p>
          <a:p>
            <a:pPr eaLnBrk="1" hangingPunct="1">
              <a:spcBef>
                <a:spcPct val="0"/>
              </a:spcBef>
            </a:pPr>
            <a:r>
              <a:rPr lang="en-US">
                <a:latin typeface="Calibri" charset="0"/>
              </a:rPr>
              <a:t>The following guiding principles and beliefs informed the development of the framework: • ?Schooling should help all students achieve their highest potential. • ?The responsibility for learners’ literacy and language development is shared. • ?ELA/ELD curricula should be well designed, comprehensive, and integrated. • ?Effective teaching is essential to student success. • ?Motivation and engagement play crucial roles in learning. </a:t>
            </a: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003369B5-6C65-074D-8C81-8CFAB1B960BE}" type="slidenum">
              <a:rPr lang="en-US" sz="1200"/>
              <a:pPr eaLnBrk="1" fontAlgn="base" hangingPunct="1">
                <a:spcBef>
                  <a:spcPct val="0"/>
                </a:spcBef>
                <a:spcAft>
                  <a:spcPct val="0"/>
                </a:spcAft>
              </a:pPr>
              <a:t>13</a:t>
            </a:fld>
            <a:endParaRPr lang="en-US" sz="1200"/>
          </a:p>
        </p:txBody>
      </p:sp>
    </p:spTree>
    <p:extLst>
      <p:ext uri="{BB962C8B-B14F-4D97-AF65-F5344CB8AC3E}">
        <p14:creationId xmlns:p14="http://schemas.microsoft.com/office/powerpoint/2010/main" val="3156077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SzPct val="79000"/>
            </a:pPr>
            <a:r>
              <a:rPr lang="en-US" b="1" dirty="0" smtClean="0">
                <a:solidFill>
                  <a:srgbClr val="000000"/>
                </a:solidFill>
                <a:latin typeface="Arial" charset="0"/>
              </a:rPr>
              <a:t>2 </a:t>
            </a:r>
            <a:r>
              <a:rPr lang="en-US" b="1" dirty="0" err="1" smtClean="0">
                <a:solidFill>
                  <a:srgbClr val="000000"/>
                </a:solidFill>
                <a:latin typeface="Arial" charset="0"/>
              </a:rPr>
              <a:t>mins</a:t>
            </a:r>
            <a:endParaRPr lang="en-US" b="1" dirty="0" smtClean="0">
              <a:solidFill>
                <a:srgbClr val="000000"/>
              </a:solidFill>
              <a:latin typeface="Arial" charset="0"/>
            </a:endParaRPr>
          </a:p>
          <a:p>
            <a:pPr eaLnBrk="1" hangingPunct="1">
              <a:spcBef>
                <a:spcPct val="0"/>
              </a:spcBef>
              <a:buSzPct val="79000"/>
            </a:pPr>
            <a:r>
              <a:rPr lang="en-US" b="1" dirty="0" smtClean="0">
                <a:solidFill>
                  <a:srgbClr val="000000"/>
                </a:solidFill>
                <a:latin typeface="Arial" charset="0"/>
              </a:rPr>
              <a:t>These </a:t>
            </a:r>
            <a:r>
              <a:rPr lang="en-US" b="1" dirty="0">
                <a:solidFill>
                  <a:srgbClr val="000000"/>
                </a:solidFill>
                <a:latin typeface="Arial" charset="0"/>
              </a:rPr>
              <a:t>slides are all connected, but should be chunked</a:t>
            </a:r>
          </a:p>
          <a:p>
            <a:pPr eaLnBrk="1" hangingPunct="1">
              <a:spcBef>
                <a:spcPct val="0"/>
              </a:spcBef>
              <a:buSzPct val="79000"/>
            </a:pPr>
            <a:endParaRPr lang="en-US" dirty="0">
              <a:latin typeface="Calibri" charset="0"/>
            </a:endParaRPr>
          </a:p>
          <a:p>
            <a:pPr eaLnBrk="1" hangingPunct="1">
              <a:spcBef>
                <a:spcPct val="0"/>
              </a:spcBef>
            </a:pPr>
            <a:r>
              <a:rPr lang="en-US" b="1" dirty="0">
                <a:latin typeface="Calibri" charset="0"/>
              </a:rPr>
              <a:t>Why/Purpose: </a:t>
            </a:r>
            <a:r>
              <a:rPr lang="en-US" dirty="0">
                <a:latin typeface="Calibri" charset="0"/>
              </a:rPr>
              <a:t>to understand the layout of the new ELD Standards</a:t>
            </a:r>
          </a:p>
          <a:p>
            <a:pPr eaLnBrk="1" hangingPunct="1">
              <a:spcBef>
                <a:spcPct val="0"/>
              </a:spcBef>
            </a:pPr>
            <a:endParaRPr lang="en-US" dirty="0">
              <a:latin typeface="Calibri" charset="0"/>
            </a:endParaRPr>
          </a:p>
          <a:p>
            <a:pPr eaLnBrk="1" hangingPunct="1">
              <a:spcBef>
                <a:spcPct val="0"/>
              </a:spcBef>
            </a:pPr>
            <a:r>
              <a:rPr lang="en-US" b="1" dirty="0">
                <a:latin typeface="Calibri" charset="0"/>
              </a:rPr>
              <a:t>How: </a:t>
            </a:r>
          </a:p>
          <a:p>
            <a:pPr eaLnBrk="1" hangingPunct="1">
              <a:spcBef>
                <a:spcPct val="0"/>
              </a:spcBef>
            </a:pPr>
            <a:r>
              <a:rPr lang="en-US" dirty="0">
                <a:latin typeface="Calibri" charset="0"/>
              </a:rPr>
              <a:t>We’ve had an opportunity to look at our grade level standards. Now we are going to look at the structure, layout and the various components within each grade level. </a:t>
            </a:r>
          </a:p>
          <a:p>
            <a:pPr eaLnBrk="1" hangingPunct="1">
              <a:spcBef>
                <a:spcPct val="0"/>
              </a:spcBef>
            </a:pPr>
            <a:r>
              <a:rPr lang="en-US" dirty="0">
                <a:latin typeface="Calibri" charset="0"/>
              </a:rPr>
              <a:t>The grade-specific standards are divided into</a:t>
            </a:r>
            <a:r>
              <a:rPr lang="en-US" b="1" dirty="0">
                <a:latin typeface="Calibri" charset="0"/>
              </a:rPr>
              <a:t> two </a:t>
            </a:r>
            <a:r>
              <a:rPr lang="en-US" dirty="0">
                <a:latin typeface="Calibri" charset="0"/>
              </a:rPr>
              <a:t>sections. </a:t>
            </a:r>
          </a:p>
          <a:p>
            <a:pPr eaLnBrk="1" hangingPunct="1">
              <a:spcBef>
                <a:spcPct val="0"/>
              </a:spcBef>
            </a:pPr>
            <a:endParaRPr lang="en-US" dirty="0">
              <a:latin typeface="Calibri" charset="0"/>
            </a:endParaRPr>
          </a:p>
          <a:p>
            <a:pPr eaLnBrk="1" hangingPunct="1">
              <a:spcBef>
                <a:spcPct val="0"/>
              </a:spcBef>
            </a:pPr>
            <a:r>
              <a:rPr lang="en-US" b="1" dirty="0">
                <a:solidFill>
                  <a:srgbClr val="C00000"/>
                </a:solidFill>
                <a:latin typeface="Calibri" charset="0"/>
              </a:rPr>
              <a:t>Section 1 </a:t>
            </a:r>
            <a:r>
              <a:rPr lang="en-US" dirty="0">
                <a:latin typeface="Calibri" charset="0"/>
              </a:rPr>
              <a:t>has 3 parts: </a:t>
            </a:r>
            <a:r>
              <a:rPr lang="en-US" b="1" dirty="0">
                <a:latin typeface="Calibri" charset="0"/>
              </a:rPr>
              <a:t>Part I: </a:t>
            </a:r>
            <a:r>
              <a:rPr lang="en-US" dirty="0">
                <a:latin typeface="Calibri" charset="0"/>
              </a:rPr>
              <a:t>Interacting in meaningful ways, </a:t>
            </a:r>
            <a:r>
              <a:rPr lang="en-US" b="1" dirty="0">
                <a:latin typeface="Calibri" charset="0"/>
              </a:rPr>
              <a:t>Part II </a:t>
            </a:r>
            <a:r>
              <a:rPr lang="en-US" dirty="0">
                <a:latin typeface="Calibri" charset="0"/>
              </a:rPr>
              <a:t>How English works and </a:t>
            </a:r>
            <a:r>
              <a:rPr lang="en-US" b="1" dirty="0">
                <a:latin typeface="Calibri" charset="0"/>
              </a:rPr>
              <a:t>Part III </a:t>
            </a:r>
            <a:r>
              <a:rPr lang="en-US" dirty="0">
                <a:latin typeface="Calibri" charset="0"/>
              </a:rPr>
              <a:t>Foundational Skills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section highlights: Part 1 of the CA ELD Standards Interacting in Meaningful Ways.  I</a:t>
            </a:r>
          </a:p>
          <a:p>
            <a:pPr eaLnBrk="1" hangingPunct="1">
              <a:spcBef>
                <a:spcPct val="0"/>
              </a:spcBef>
            </a:pPr>
            <a:endParaRPr lang="en-US" dirty="0">
              <a:latin typeface="Calibri" charset="0"/>
            </a:endParaRP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118F6996-3816-9341-87F5-A4BFD8196EEE}" type="slidenum">
              <a:rPr lang="en-US" sz="1200"/>
              <a:pPr eaLnBrk="1" fontAlgn="base" hangingPunct="1">
                <a:spcBef>
                  <a:spcPct val="0"/>
                </a:spcBef>
                <a:spcAft>
                  <a:spcPct val="0"/>
                </a:spcAft>
              </a:pPr>
              <a:t>14</a:t>
            </a:fld>
            <a:endParaRPr lang="en-US" sz="1200"/>
          </a:p>
        </p:txBody>
      </p:sp>
    </p:spTree>
    <p:extLst>
      <p:ext uri="{BB962C8B-B14F-4D97-AF65-F5344CB8AC3E}">
        <p14:creationId xmlns:p14="http://schemas.microsoft.com/office/powerpoint/2010/main" val="3463053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a:p>
            <a:pPr eaLnBrk="1" hangingPunct="1">
              <a:spcBef>
                <a:spcPct val="0"/>
              </a:spcBef>
            </a:pPr>
            <a:r>
              <a:rPr lang="en-US">
                <a:latin typeface="Calibri" charset="0"/>
              </a:rPr>
              <a:t>30 seconds on this slide.</a:t>
            </a:r>
          </a:p>
          <a:p>
            <a:pPr eaLnBrk="1" hangingPunct="1">
              <a:spcBef>
                <a:spcPct val="0"/>
              </a:spcBef>
            </a:pPr>
            <a:endParaRPr lang="en-US">
              <a:latin typeface="Calibri" charset="0"/>
            </a:endParaRPr>
          </a:p>
          <a:p>
            <a:pPr eaLnBrk="1" hangingPunct="1">
              <a:spcBef>
                <a:spcPct val="0"/>
              </a:spcBef>
            </a:pPr>
            <a:r>
              <a:rPr lang="en-US">
                <a:latin typeface="Calibri" charset="0"/>
              </a:rPr>
              <a:t>Clarify that when we develop lesson objectives for the ELD block of time, we refer to those as ELD Objectives.</a:t>
            </a: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7646BE6E-E0E4-ED4F-965D-B0AC145B20D8}" type="slidenum">
              <a:rPr lang="en-US" sz="1200"/>
              <a:pPr eaLnBrk="1" fontAlgn="base" hangingPunct="1">
                <a:spcBef>
                  <a:spcPct val="0"/>
                </a:spcBef>
                <a:spcAft>
                  <a:spcPct val="0"/>
                </a:spcAft>
              </a:pPr>
              <a:t>15</a:t>
            </a:fld>
            <a:endParaRPr lang="en-US" sz="1200"/>
          </a:p>
        </p:txBody>
      </p:sp>
    </p:spTree>
    <p:extLst>
      <p:ext uri="{BB962C8B-B14F-4D97-AF65-F5344CB8AC3E}">
        <p14:creationId xmlns:p14="http://schemas.microsoft.com/office/powerpoint/2010/main" val="2060453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3 min. slide</a:t>
            </a:r>
          </a:p>
          <a:p>
            <a:pPr eaLnBrk="1" hangingPunct="1">
              <a:spcBef>
                <a:spcPct val="0"/>
              </a:spcBef>
            </a:pPr>
            <a:endParaRPr lang="en-US">
              <a:latin typeface="Calibri" charset="0"/>
            </a:endParaRPr>
          </a:p>
          <a:p>
            <a:pPr eaLnBrk="1" hangingPunct="1">
              <a:spcBef>
                <a:spcPct val="0"/>
              </a:spcBef>
            </a:pPr>
            <a:r>
              <a:rPr lang="en-US">
                <a:latin typeface="Calibri" charset="0"/>
              </a:rPr>
              <a:t>Explain that when developing a content objective you start with your CCSS and/or Content Standards (Read CCSS ELA RL3.4).  </a:t>
            </a:r>
          </a:p>
          <a:p>
            <a:pPr eaLnBrk="1" hangingPunct="1">
              <a:spcBef>
                <a:spcPct val="0"/>
              </a:spcBef>
            </a:pPr>
            <a:endParaRPr lang="en-US">
              <a:latin typeface="Calibri" charset="0"/>
            </a:endParaRPr>
          </a:p>
          <a:p>
            <a:pPr eaLnBrk="1" hangingPunct="1">
              <a:spcBef>
                <a:spcPct val="0"/>
              </a:spcBef>
            </a:pPr>
            <a:r>
              <a:rPr lang="en-US" u="sng">
                <a:latin typeface="Calibri" charset="0"/>
              </a:rPr>
              <a:t>Click animation</a:t>
            </a:r>
            <a:r>
              <a:rPr lang="en-US">
                <a:latin typeface="Calibri" charset="0"/>
              </a:rPr>
              <a:t>:</a:t>
            </a:r>
          </a:p>
          <a:p>
            <a:pPr eaLnBrk="1" hangingPunct="1">
              <a:spcBef>
                <a:spcPct val="0"/>
              </a:spcBef>
            </a:pPr>
            <a:r>
              <a:rPr lang="en-US">
                <a:latin typeface="Calibri" charset="0"/>
              </a:rPr>
              <a:t>To demonstrate their learning in working towards the standard, what will students be able to do during the course of that lesson or series of lessons.  (Read Content Objective Example).</a:t>
            </a:r>
          </a:p>
        </p:txBody>
      </p:sp>
    </p:spTree>
    <p:extLst>
      <p:ext uri="{BB962C8B-B14F-4D97-AF65-F5344CB8AC3E}">
        <p14:creationId xmlns:p14="http://schemas.microsoft.com/office/powerpoint/2010/main" val="318636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b="1">
              <a:latin typeface="Calibri" charset="0"/>
            </a:endParaRPr>
          </a:p>
          <a:p>
            <a:pPr eaLnBrk="1" hangingPunct="1">
              <a:spcBef>
                <a:spcPct val="0"/>
              </a:spcBef>
            </a:pPr>
            <a:r>
              <a:rPr lang="en-US">
                <a:latin typeface="Calibri" charset="0"/>
              </a:rPr>
              <a:t>1 minutes for this slide</a:t>
            </a:r>
          </a:p>
          <a:p>
            <a:pPr eaLnBrk="1" hangingPunct="1">
              <a:spcBef>
                <a:spcPct val="0"/>
              </a:spcBef>
            </a:pPr>
            <a:endParaRPr lang="en-US">
              <a:latin typeface="Calibri" charset="0"/>
            </a:endParaRPr>
          </a:p>
          <a:p>
            <a:pPr eaLnBrk="1" hangingPunct="1">
              <a:spcBef>
                <a:spcPct val="0"/>
              </a:spcBef>
            </a:pPr>
            <a:r>
              <a:rPr lang="en-US">
                <a:latin typeface="Calibri" charset="0"/>
              </a:rPr>
              <a:t>Here is a CCSS ELA Standard, RL3.4 (allow time for participants to read the standard).</a:t>
            </a:r>
          </a:p>
          <a:p>
            <a:pPr eaLnBrk="1" hangingPunct="1">
              <a:spcBef>
                <a:spcPct val="0"/>
              </a:spcBef>
            </a:pPr>
            <a:endParaRPr lang="en-US">
              <a:latin typeface="Calibri" charset="0"/>
            </a:endParaRPr>
          </a:p>
          <a:p>
            <a:pPr eaLnBrk="1" hangingPunct="1">
              <a:spcBef>
                <a:spcPct val="0"/>
              </a:spcBef>
            </a:pPr>
            <a:r>
              <a:rPr lang="en-US">
                <a:latin typeface="Calibri" charset="0"/>
              </a:rPr>
              <a:t>Based on that standard, we created a Content Objective (allow time for participants to read the example)</a:t>
            </a:r>
          </a:p>
          <a:p>
            <a:pPr eaLnBrk="1" hangingPunct="1">
              <a:spcBef>
                <a:spcPct val="0"/>
              </a:spcBef>
            </a:pPr>
            <a:endParaRPr lang="en-US">
              <a:latin typeface="Calibri" charset="0"/>
            </a:endParaRPr>
          </a:p>
          <a:p>
            <a:pPr eaLnBrk="1" hangingPunct="1">
              <a:spcBef>
                <a:spcPct val="0"/>
              </a:spcBef>
            </a:pPr>
            <a:r>
              <a:rPr lang="en-US" u="sng">
                <a:latin typeface="Calibri" charset="0"/>
              </a:rPr>
              <a:t>Click on animation</a:t>
            </a:r>
            <a:r>
              <a:rPr lang="en-US">
                <a:latin typeface="Calibri" charset="0"/>
              </a:rPr>
              <a:t> (Lang. Obj. text box): </a:t>
            </a:r>
          </a:p>
          <a:p>
            <a:pPr eaLnBrk="1" hangingPunct="1">
              <a:spcBef>
                <a:spcPct val="0"/>
              </a:spcBef>
            </a:pPr>
            <a:r>
              <a:rPr lang="en-US">
                <a:latin typeface="Calibri" charset="0"/>
              </a:rPr>
              <a:t>Teachers of ELs need to create language objectives to support ELs linguistic needs within the content areas (i.e. math, social studies, etc.). </a:t>
            </a:r>
          </a:p>
          <a:p>
            <a:pPr eaLnBrk="1" hangingPunct="1">
              <a:spcBef>
                <a:spcPct val="0"/>
              </a:spcBef>
            </a:pPr>
            <a:endParaRPr lang="en-US">
              <a:latin typeface="Calibri" charset="0"/>
            </a:endParaRPr>
          </a:p>
        </p:txBody>
      </p:sp>
    </p:spTree>
    <p:extLst>
      <p:ext uri="{BB962C8B-B14F-4D97-AF65-F5344CB8AC3E}">
        <p14:creationId xmlns:p14="http://schemas.microsoft.com/office/powerpoint/2010/main" val="1843831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2 minutes for this slide</a:t>
            </a:r>
          </a:p>
          <a:p>
            <a:pPr eaLnBrk="1" hangingPunct="1">
              <a:spcBef>
                <a:spcPct val="0"/>
              </a:spcBef>
            </a:pPr>
            <a:endParaRPr lang="en-US" b="1">
              <a:latin typeface="Calibri" charset="0"/>
            </a:endParaRPr>
          </a:p>
          <a:p>
            <a:pPr eaLnBrk="1" hangingPunct="1">
              <a:spcBef>
                <a:spcPct val="0"/>
              </a:spcBef>
            </a:pPr>
            <a:r>
              <a:rPr lang="en-US">
                <a:latin typeface="Calibri" charset="0"/>
              </a:rPr>
              <a:t>To create a language objective, we need our content objective AND the ELD Standards</a:t>
            </a:r>
          </a:p>
          <a:p>
            <a:pPr eaLnBrk="1" hangingPunct="1">
              <a:spcBef>
                <a:spcPct val="0"/>
              </a:spcBef>
            </a:pPr>
            <a:r>
              <a:rPr lang="en-US" u="sng">
                <a:latin typeface="Calibri" charset="0"/>
              </a:rPr>
              <a:t>Click on animation (color coded sentence and ELD Standards)</a:t>
            </a:r>
            <a:r>
              <a:rPr lang="en-US">
                <a:latin typeface="Calibri" charset="0"/>
              </a:rPr>
              <a:t>:</a:t>
            </a:r>
          </a:p>
          <a:p>
            <a:pPr eaLnBrk="1" hangingPunct="1">
              <a:spcBef>
                <a:spcPct val="0"/>
              </a:spcBef>
            </a:pPr>
            <a:r>
              <a:rPr lang="en-US">
                <a:latin typeface="Calibri" charset="0"/>
              </a:rPr>
              <a:t>Here is a frame to guide us in developing a language objective.</a:t>
            </a:r>
          </a:p>
          <a:p>
            <a:pPr eaLnBrk="1" hangingPunct="1">
              <a:spcBef>
                <a:spcPct val="0"/>
              </a:spcBef>
            </a:pPr>
            <a:endParaRPr lang="en-US">
              <a:latin typeface="Calibri" charset="0"/>
            </a:endParaRPr>
          </a:p>
          <a:p>
            <a:pPr eaLnBrk="1" hangingPunct="1">
              <a:spcBef>
                <a:spcPct val="0"/>
              </a:spcBef>
            </a:pPr>
            <a:r>
              <a:rPr lang="en-US" u="sng">
                <a:latin typeface="Calibri" charset="0"/>
              </a:rPr>
              <a:t>Click on animation (yellow arrow)</a:t>
            </a:r>
            <a:r>
              <a:rPr lang="en-US">
                <a:latin typeface="Calibri" charset="0"/>
              </a:rPr>
              <a:t>:</a:t>
            </a:r>
          </a:p>
          <a:p>
            <a:pPr eaLnBrk="1" hangingPunct="1">
              <a:spcBef>
                <a:spcPct val="0"/>
              </a:spcBef>
            </a:pPr>
            <a:r>
              <a:rPr lang="en-US">
                <a:latin typeface="Calibri" charset="0"/>
              </a:rPr>
              <a:t>We look to our content objective to consider how students will use language to express their understanding of the content (the function).</a:t>
            </a:r>
          </a:p>
          <a:p>
            <a:pPr eaLnBrk="1" hangingPunct="1">
              <a:spcBef>
                <a:spcPct val="0"/>
              </a:spcBef>
            </a:pPr>
            <a:endParaRPr lang="en-US">
              <a:latin typeface="Calibri" charset="0"/>
            </a:endParaRPr>
          </a:p>
          <a:p>
            <a:pPr eaLnBrk="1" hangingPunct="1">
              <a:spcBef>
                <a:spcPct val="0"/>
              </a:spcBef>
            </a:pPr>
            <a:r>
              <a:rPr lang="en-US" u="sng">
                <a:latin typeface="Calibri" charset="0"/>
              </a:rPr>
              <a:t>Click animation (red arrow):</a:t>
            </a:r>
          </a:p>
          <a:p>
            <a:pPr eaLnBrk="1" hangingPunct="1">
              <a:spcBef>
                <a:spcPct val="0"/>
              </a:spcBef>
            </a:pPr>
            <a:r>
              <a:rPr lang="en-US">
                <a:latin typeface="Calibri" charset="0"/>
              </a:rPr>
              <a:t>For the form, specific language, and type of engagement activity, we look to our CA ELD Standards Part I and II.</a:t>
            </a:r>
          </a:p>
        </p:txBody>
      </p:sp>
    </p:spTree>
    <p:extLst>
      <p:ext uri="{BB962C8B-B14F-4D97-AF65-F5344CB8AC3E}">
        <p14:creationId xmlns:p14="http://schemas.microsoft.com/office/powerpoint/2010/main" val="298964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16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1 minute on this slide</a:t>
            </a:r>
          </a:p>
          <a:p>
            <a:pPr eaLnBrk="1" hangingPunct="1">
              <a:spcBef>
                <a:spcPct val="0"/>
              </a:spcBef>
            </a:pPr>
            <a:endParaRPr lang="en-US">
              <a:latin typeface="Calibri" charset="0"/>
            </a:endParaRPr>
          </a:p>
          <a:p>
            <a:pPr eaLnBrk="1" hangingPunct="1">
              <a:spcBef>
                <a:spcPct val="0"/>
              </a:spcBef>
            </a:pPr>
            <a:r>
              <a:rPr lang="en-US">
                <a:latin typeface="Calibri" charset="0"/>
              </a:rPr>
              <a:t>A Comprehensive ELD program includes both Designated and Integrated ELD.</a:t>
            </a:r>
          </a:p>
          <a:p>
            <a:pPr eaLnBrk="1" hangingPunct="1">
              <a:spcBef>
                <a:spcPct val="0"/>
              </a:spcBef>
            </a:pPr>
            <a:endParaRPr lang="en-US">
              <a:latin typeface="Calibri" charset="0"/>
            </a:endParaRPr>
          </a:p>
          <a:p>
            <a:pPr eaLnBrk="1" hangingPunct="1">
              <a:spcBef>
                <a:spcPct val="0"/>
              </a:spcBef>
            </a:pPr>
            <a:r>
              <a:rPr lang="en-US" u="sng">
                <a:latin typeface="Calibri" charset="0"/>
              </a:rPr>
              <a:t>Click animation </a:t>
            </a:r>
            <a:r>
              <a:rPr lang="en-US">
                <a:latin typeface="Calibri" charset="0"/>
              </a:rPr>
              <a:t>(Designated ELD):</a:t>
            </a:r>
          </a:p>
          <a:p>
            <a:pPr eaLnBrk="1" hangingPunct="1">
              <a:spcBef>
                <a:spcPct val="0"/>
              </a:spcBef>
            </a:pPr>
            <a:r>
              <a:rPr lang="en-US">
                <a:latin typeface="Calibri" charset="0"/>
              </a:rPr>
              <a:t>Designated ELD is the specific time of the day in which students are learning English.</a:t>
            </a:r>
          </a:p>
          <a:p>
            <a:pPr eaLnBrk="1" hangingPunct="1">
              <a:spcBef>
                <a:spcPct val="0"/>
              </a:spcBef>
            </a:pPr>
            <a:endParaRPr lang="en-US">
              <a:latin typeface="Calibri" charset="0"/>
            </a:endParaRPr>
          </a:p>
          <a:p>
            <a:pPr eaLnBrk="1" hangingPunct="1">
              <a:spcBef>
                <a:spcPct val="0"/>
              </a:spcBef>
            </a:pPr>
            <a:r>
              <a:rPr lang="en-US" u="sng">
                <a:latin typeface="Calibri" charset="0"/>
              </a:rPr>
              <a:t>Click animation </a:t>
            </a:r>
            <a:r>
              <a:rPr lang="en-US">
                <a:latin typeface="Calibri" charset="0"/>
              </a:rPr>
              <a:t>(Integrated ELD):</a:t>
            </a:r>
          </a:p>
          <a:p>
            <a:pPr eaLnBrk="1" hangingPunct="1">
              <a:spcBef>
                <a:spcPct val="0"/>
              </a:spcBef>
            </a:pPr>
            <a:r>
              <a:rPr lang="en-US">
                <a:latin typeface="Calibri" charset="0"/>
              </a:rPr>
              <a:t>Integrated ELD is throughout the day as ELs are learning content and the language of the discipline.</a:t>
            </a:r>
          </a:p>
        </p:txBody>
      </p:sp>
      <p:sp>
        <p:nvSpPr>
          <p:cNvPr id="1116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9F126273-7C9C-6B45-BB83-1FF301426796}" type="slidenum">
              <a:rPr lang="en-US" sz="1200"/>
              <a:pPr eaLnBrk="1" fontAlgn="base" hangingPunct="1">
                <a:spcBef>
                  <a:spcPct val="0"/>
                </a:spcBef>
                <a:spcAft>
                  <a:spcPct val="0"/>
                </a:spcAft>
              </a:pPr>
              <a:t>23</a:t>
            </a:fld>
            <a:endParaRPr lang="en-US" sz="1200"/>
          </a:p>
        </p:txBody>
      </p:sp>
    </p:spTree>
    <p:extLst>
      <p:ext uri="{BB962C8B-B14F-4D97-AF65-F5344CB8AC3E}">
        <p14:creationId xmlns:p14="http://schemas.microsoft.com/office/powerpoint/2010/main" val="1664626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390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9-13 (20 minutes)</a:t>
            </a:r>
          </a:p>
          <a:p>
            <a:r>
              <a:rPr lang="en-US" dirty="0" smtClean="0">
                <a:latin typeface="Calibri" charset="0"/>
              </a:rPr>
              <a:t> </a:t>
            </a:r>
          </a:p>
          <a:p>
            <a:r>
              <a:rPr lang="en-US" dirty="0" smtClean="0">
                <a:latin typeface="Calibri" charset="0"/>
              </a:rPr>
              <a:t>(2 minutes)</a:t>
            </a:r>
          </a:p>
          <a:p>
            <a:endParaRPr lang="en-US" dirty="0" smtClean="0">
              <a:latin typeface="Calibri" charset="0"/>
            </a:endParaRPr>
          </a:p>
          <a:p>
            <a:r>
              <a:rPr lang="en-US" dirty="0" smtClean="0">
                <a:latin typeface="Calibri" charset="0"/>
              </a:rPr>
              <a:t>We want to distinguish the difference</a:t>
            </a:r>
            <a:r>
              <a:rPr lang="en-US" baseline="0" dirty="0" smtClean="0">
                <a:latin typeface="Calibri" charset="0"/>
              </a:rPr>
              <a:t> between Oral Output and Conversations. </a:t>
            </a:r>
          </a:p>
          <a:p>
            <a:r>
              <a:rPr lang="en-US" baseline="0" dirty="0" smtClean="0">
                <a:latin typeface="Calibri" charset="0"/>
              </a:rPr>
              <a:t>A good example could be giving a speech versus having a conversation.</a:t>
            </a:r>
            <a:endParaRPr lang="en-US" dirty="0" smtClean="0">
              <a:latin typeface="Calibri" charset="0"/>
            </a:endParaRPr>
          </a:p>
          <a:p>
            <a:endParaRPr lang="en-US" dirty="0">
              <a:latin typeface="Calibri" charset="0"/>
            </a:endParaRPr>
          </a:p>
        </p:txBody>
      </p:sp>
      <p:sp>
        <p:nvSpPr>
          <p:cNvPr id="4" name="Slide Number Placeholder 3"/>
          <p:cNvSpPr>
            <a:spLocks noGrp="1"/>
          </p:cNvSpPr>
          <p:nvPr>
            <p:ph type="sldNum" sz="quarter" idx="5"/>
          </p:nvPr>
        </p:nvSpPr>
        <p:spPr/>
        <p:txBody>
          <a:bodyPr/>
          <a:lstStyle/>
          <a:p>
            <a:pPr>
              <a:defRPr/>
            </a:pPr>
            <a:fld id="{F8A8F6A6-2A97-AF49-80A3-D6EB11E42199}" type="slidenum">
              <a:rPr lang="en-US" smtClean="0"/>
              <a:pPr>
                <a:defRPr/>
              </a:pPr>
              <a:t>24</a:t>
            </a:fld>
            <a:endParaRPr lang="en-US"/>
          </a:p>
        </p:txBody>
      </p:sp>
    </p:spTree>
    <p:extLst>
      <p:ext uri="{BB962C8B-B14F-4D97-AF65-F5344CB8AC3E}">
        <p14:creationId xmlns:p14="http://schemas.microsoft.com/office/powerpoint/2010/main" val="89844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26</a:t>
            </a:fld>
            <a:endParaRPr lang="en-US"/>
          </a:p>
        </p:txBody>
      </p:sp>
    </p:spTree>
    <p:extLst>
      <p:ext uri="{BB962C8B-B14F-4D97-AF65-F5344CB8AC3E}">
        <p14:creationId xmlns:p14="http://schemas.microsoft.com/office/powerpoint/2010/main" val="2605890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27</a:t>
            </a:fld>
            <a:endParaRPr lang="en-US"/>
          </a:p>
        </p:txBody>
      </p:sp>
    </p:spTree>
    <p:extLst>
      <p:ext uri="{BB962C8B-B14F-4D97-AF65-F5344CB8AC3E}">
        <p14:creationId xmlns:p14="http://schemas.microsoft.com/office/powerpoint/2010/main" val="3135449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 seconds</a:t>
            </a:r>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34</a:t>
            </a:fld>
            <a:endParaRPr lang="en-US"/>
          </a:p>
        </p:txBody>
      </p:sp>
    </p:spTree>
    <p:extLst>
      <p:ext uri="{BB962C8B-B14F-4D97-AF65-F5344CB8AC3E}">
        <p14:creationId xmlns:p14="http://schemas.microsoft.com/office/powerpoint/2010/main" val="694645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35</a:t>
            </a:fld>
            <a:endParaRPr lang="en-US"/>
          </a:p>
        </p:txBody>
      </p:sp>
    </p:spTree>
    <p:extLst>
      <p:ext uri="{BB962C8B-B14F-4D97-AF65-F5344CB8AC3E}">
        <p14:creationId xmlns:p14="http://schemas.microsoft.com/office/powerpoint/2010/main" val="146134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36</a:t>
            </a:fld>
            <a:endParaRPr lang="en-US"/>
          </a:p>
        </p:txBody>
      </p:sp>
    </p:spTree>
    <p:extLst>
      <p:ext uri="{BB962C8B-B14F-4D97-AF65-F5344CB8AC3E}">
        <p14:creationId xmlns:p14="http://schemas.microsoft.com/office/powerpoint/2010/main" val="648130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39</a:t>
            </a:fld>
            <a:endParaRPr lang="en-US"/>
          </a:p>
        </p:txBody>
      </p:sp>
    </p:spTree>
    <p:extLst>
      <p:ext uri="{BB962C8B-B14F-4D97-AF65-F5344CB8AC3E}">
        <p14:creationId xmlns:p14="http://schemas.microsoft.com/office/powerpoint/2010/main" val="1383219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40</a:t>
            </a:fld>
            <a:endParaRPr lang="en-US"/>
          </a:p>
        </p:txBody>
      </p:sp>
    </p:spTree>
    <p:extLst>
      <p:ext uri="{BB962C8B-B14F-4D97-AF65-F5344CB8AC3E}">
        <p14:creationId xmlns:p14="http://schemas.microsoft.com/office/powerpoint/2010/main" val="3038010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47</a:t>
            </a:fld>
            <a:endParaRPr lang="en-US"/>
          </a:p>
        </p:txBody>
      </p:sp>
    </p:spTree>
    <p:extLst>
      <p:ext uri="{BB962C8B-B14F-4D97-AF65-F5344CB8AC3E}">
        <p14:creationId xmlns:p14="http://schemas.microsoft.com/office/powerpoint/2010/main" val="873545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48</a:t>
            </a:fld>
            <a:endParaRPr lang="en-US"/>
          </a:p>
        </p:txBody>
      </p:sp>
    </p:spTree>
    <p:extLst>
      <p:ext uri="{BB962C8B-B14F-4D97-AF65-F5344CB8AC3E}">
        <p14:creationId xmlns:p14="http://schemas.microsoft.com/office/powerpoint/2010/main" val="4133539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49</a:t>
            </a:fld>
            <a:endParaRPr lang="en-US"/>
          </a:p>
        </p:txBody>
      </p:sp>
    </p:spTree>
    <p:extLst>
      <p:ext uri="{BB962C8B-B14F-4D97-AF65-F5344CB8AC3E}">
        <p14:creationId xmlns:p14="http://schemas.microsoft.com/office/powerpoint/2010/main" val="1452781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50</a:t>
            </a:fld>
            <a:endParaRPr lang="en-US"/>
          </a:p>
        </p:txBody>
      </p:sp>
    </p:spTree>
    <p:extLst>
      <p:ext uri="{BB962C8B-B14F-4D97-AF65-F5344CB8AC3E}">
        <p14:creationId xmlns:p14="http://schemas.microsoft.com/office/powerpoint/2010/main" val="1476532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51</a:t>
            </a:fld>
            <a:endParaRPr lang="en-US"/>
          </a:p>
        </p:txBody>
      </p:sp>
    </p:spTree>
    <p:extLst>
      <p:ext uri="{BB962C8B-B14F-4D97-AF65-F5344CB8AC3E}">
        <p14:creationId xmlns:p14="http://schemas.microsoft.com/office/powerpoint/2010/main" val="595891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52</a:t>
            </a:fld>
            <a:endParaRPr lang="en-US"/>
          </a:p>
        </p:txBody>
      </p:sp>
    </p:spTree>
    <p:extLst>
      <p:ext uri="{BB962C8B-B14F-4D97-AF65-F5344CB8AC3E}">
        <p14:creationId xmlns:p14="http://schemas.microsoft.com/office/powerpoint/2010/main" val="325100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53</a:t>
            </a:fld>
            <a:endParaRPr lang="en-US"/>
          </a:p>
        </p:txBody>
      </p:sp>
    </p:spTree>
    <p:extLst>
      <p:ext uri="{BB962C8B-B14F-4D97-AF65-F5344CB8AC3E}">
        <p14:creationId xmlns:p14="http://schemas.microsoft.com/office/powerpoint/2010/main" val="2833837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54</a:t>
            </a:fld>
            <a:endParaRPr lang="en-US"/>
          </a:p>
        </p:txBody>
      </p:sp>
    </p:spTree>
    <p:extLst>
      <p:ext uri="{BB962C8B-B14F-4D97-AF65-F5344CB8AC3E}">
        <p14:creationId xmlns:p14="http://schemas.microsoft.com/office/powerpoint/2010/main" val="18760477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55</a:t>
            </a:fld>
            <a:endParaRPr lang="en-US"/>
          </a:p>
        </p:txBody>
      </p:sp>
    </p:spTree>
    <p:extLst>
      <p:ext uri="{BB962C8B-B14F-4D97-AF65-F5344CB8AC3E}">
        <p14:creationId xmlns:p14="http://schemas.microsoft.com/office/powerpoint/2010/main" val="2183300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61</a:t>
            </a:fld>
            <a:endParaRPr lang="en-US"/>
          </a:p>
        </p:txBody>
      </p:sp>
    </p:spTree>
    <p:extLst>
      <p:ext uri="{BB962C8B-B14F-4D97-AF65-F5344CB8AC3E}">
        <p14:creationId xmlns:p14="http://schemas.microsoft.com/office/powerpoint/2010/main" val="2019324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62</a:t>
            </a:fld>
            <a:endParaRPr lang="en-US"/>
          </a:p>
        </p:txBody>
      </p:sp>
    </p:spTree>
    <p:extLst>
      <p:ext uri="{BB962C8B-B14F-4D97-AF65-F5344CB8AC3E}">
        <p14:creationId xmlns:p14="http://schemas.microsoft.com/office/powerpoint/2010/main" val="1319430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63</a:t>
            </a:fld>
            <a:endParaRPr lang="en-US"/>
          </a:p>
        </p:txBody>
      </p:sp>
    </p:spTree>
    <p:extLst>
      <p:ext uri="{BB962C8B-B14F-4D97-AF65-F5344CB8AC3E}">
        <p14:creationId xmlns:p14="http://schemas.microsoft.com/office/powerpoint/2010/main" val="1321044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70</a:t>
            </a:fld>
            <a:endParaRPr lang="en-US"/>
          </a:p>
        </p:txBody>
      </p:sp>
    </p:spTree>
    <p:extLst>
      <p:ext uri="{BB962C8B-B14F-4D97-AF65-F5344CB8AC3E}">
        <p14:creationId xmlns:p14="http://schemas.microsoft.com/office/powerpoint/2010/main" val="26058908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77</a:t>
            </a:fld>
            <a:endParaRPr lang="en-US"/>
          </a:p>
        </p:txBody>
      </p:sp>
    </p:spTree>
    <p:extLst>
      <p:ext uri="{BB962C8B-B14F-4D97-AF65-F5344CB8AC3E}">
        <p14:creationId xmlns:p14="http://schemas.microsoft.com/office/powerpoint/2010/main" val="1409778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78</a:t>
            </a:fld>
            <a:endParaRPr lang="en-US"/>
          </a:p>
        </p:txBody>
      </p:sp>
    </p:spTree>
    <p:extLst>
      <p:ext uri="{BB962C8B-B14F-4D97-AF65-F5344CB8AC3E}">
        <p14:creationId xmlns:p14="http://schemas.microsoft.com/office/powerpoint/2010/main" val="39026133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AF0D74-4C3B-0F4C-A785-DE1370F5EC2B}" type="slidenum">
              <a:rPr lang="en-US" smtClean="0"/>
              <a:pPr>
                <a:defRPr/>
              </a:pPr>
              <a:t>79</a:t>
            </a:fld>
            <a:endParaRPr lang="en-US"/>
          </a:p>
        </p:txBody>
      </p:sp>
    </p:spTree>
    <p:extLst>
      <p:ext uri="{BB962C8B-B14F-4D97-AF65-F5344CB8AC3E}">
        <p14:creationId xmlns:p14="http://schemas.microsoft.com/office/powerpoint/2010/main" val="33613143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Slides 50 – 51 (6 minutes)</a:t>
            </a:r>
            <a:endParaRPr lang="en-US" dirty="0" smtClean="0"/>
          </a:p>
          <a:p>
            <a:endParaRPr lang="en-US" dirty="0" smtClean="0"/>
          </a:p>
          <a:p>
            <a:r>
              <a:rPr lang="en-US" dirty="0" smtClean="0"/>
              <a:t>(4 minutes)</a:t>
            </a:r>
          </a:p>
          <a:p>
            <a:endParaRPr lang="en-US" dirty="0" smtClean="0"/>
          </a:p>
          <a:p>
            <a:r>
              <a:rPr lang="en-US" dirty="0" smtClean="0"/>
              <a:t>Have teachers reflect using the 3-2-1 Protocol.  </a:t>
            </a:r>
          </a:p>
          <a:p>
            <a:r>
              <a:rPr lang="en-US" dirty="0" smtClean="0"/>
              <a:t>Teachers</a:t>
            </a:r>
            <a:r>
              <a:rPr lang="en-US" baseline="0" dirty="0" smtClean="0"/>
              <a:t> then share their reflection with a partner.</a:t>
            </a:r>
          </a:p>
          <a:p>
            <a:endParaRPr lang="en-US" dirty="0"/>
          </a:p>
        </p:txBody>
      </p:sp>
      <p:sp>
        <p:nvSpPr>
          <p:cNvPr id="4" name="Slide Number Placeholder 3"/>
          <p:cNvSpPr>
            <a:spLocks noGrp="1"/>
          </p:cNvSpPr>
          <p:nvPr>
            <p:ph type="sldNum" sz="quarter" idx="10"/>
          </p:nvPr>
        </p:nvSpPr>
        <p:spPr/>
        <p:txBody>
          <a:bodyPr/>
          <a:lstStyle/>
          <a:p>
            <a:fld id="{C7BB5837-A478-3046-8A75-77B288B30FE9}" type="slidenum">
              <a:rPr lang="en-US" smtClean="0"/>
              <a:t>80</a:t>
            </a:fld>
            <a:endParaRPr lang="en-US"/>
          </a:p>
        </p:txBody>
      </p:sp>
    </p:spTree>
    <p:extLst>
      <p:ext uri="{BB962C8B-B14F-4D97-AF65-F5344CB8AC3E}">
        <p14:creationId xmlns:p14="http://schemas.microsoft.com/office/powerpoint/2010/main" val="3572482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5D41062-2878-0042-A229-0820BCD0971A}" type="datetimeFigureOut">
              <a:rPr lang="en-US"/>
              <a:pPr>
                <a:defRPr/>
              </a:pPr>
              <a:t>6/3/2016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C4F88D6-4572-364A-BCBE-23FCFD253BE7}" type="slidenum">
              <a:rPr lang="en-US"/>
              <a:pPr>
                <a:defRPr/>
              </a:pPr>
              <a:t>‹#›</a:t>
            </a:fld>
            <a:endParaRPr lang="en-US"/>
          </a:p>
        </p:txBody>
      </p:sp>
    </p:spTree>
    <p:extLst>
      <p:ext uri="{BB962C8B-B14F-4D97-AF65-F5344CB8AC3E}">
        <p14:creationId xmlns:p14="http://schemas.microsoft.com/office/powerpoint/2010/main" val="2658927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7CF6FE7-ECBE-8E4F-A22F-35A1775D97F3}" type="datetimeFigureOut">
              <a:rPr lang="en-US"/>
              <a:pPr>
                <a:defRPr/>
              </a:pPr>
              <a:t>6/3/2016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3AABA0-8AAC-5C45-BA67-9FC649587F8A}" type="slidenum">
              <a:rPr lang="en-US"/>
              <a:pPr>
                <a:defRPr/>
              </a:pPr>
              <a:t>‹#›</a:t>
            </a:fld>
            <a:endParaRPr lang="en-US"/>
          </a:p>
        </p:txBody>
      </p:sp>
    </p:spTree>
    <p:extLst>
      <p:ext uri="{BB962C8B-B14F-4D97-AF65-F5344CB8AC3E}">
        <p14:creationId xmlns:p14="http://schemas.microsoft.com/office/powerpoint/2010/main" val="929264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CA1140D-9C28-D146-9401-00F8D52CB13C}" type="datetimeFigureOut">
              <a:rPr lang="en-US"/>
              <a:pPr>
                <a:defRPr/>
              </a:pPr>
              <a:t>6/3/2016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54DA06-77D9-E141-A67B-64F62310E9E6}" type="slidenum">
              <a:rPr lang="en-US"/>
              <a:pPr>
                <a:defRPr/>
              </a:pPr>
              <a:t>‹#›</a:t>
            </a:fld>
            <a:endParaRPr lang="en-US"/>
          </a:p>
        </p:txBody>
      </p:sp>
    </p:spTree>
    <p:extLst>
      <p:ext uri="{BB962C8B-B14F-4D97-AF65-F5344CB8AC3E}">
        <p14:creationId xmlns:p14="http://schemas.microsoft.com/office/powerpoint/2010/main" val="3603143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C2B3C9-6F8F-1544-8898-01ABBE1546BF}" type="datetimeFigureOut">
              <a:rPr lang="en-US"/>
              <a:pPr>
                <a:defRPr/>
              </a:pPr>
              <a:t>6/3/2016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F7CE367-3E45-8F43-B2D4-DE13134D2AB5}" type="slidenum">
              <a:rPr lang="en-US"/>
              <a:pPr>
                <a:defRPr/>
              </a:pPr>
              <a:t>‹#›</a:t>
            </a:fld>
            <a:endParaRPr lang="en-US"/>
          </a:p>
        </p:txBody>
      </p:sp>
    </p:spTree>
    <p:extLst>
      <p:ext uri="{BB962C8B-B14F-4D97-AF65-F5344CB8AC3E}">
        <p14:creationId xmlns:p14="http://schemas.microsoft.com/office/powerpoint/2010/main" val="4102440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8F7AAAF-F705-BC48-8672-810B2502BBDC}" type="datetimeFigureOut">
              <a:rPr lang="en-US"/>
              <a:pPr>
                <a:defRPr/>
              </a:pPr>
              <a:t>6/3/2016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89CD9E5-897E-F144-A0A2-51A059C7F20F}" type="slidenum">
              <a:rPr lang="en-US"/>
              <a:pPr>
                <a:defRPr/>
              </a:pPr>
              <a:t>‹#›</a:t>
            </a:fld>
            <a:endParaRPr lang="en-US"/>
          </a:p>
        </p:txBody>
      </p:sp>
    </p:spTree>
    <p:extLst>
      <p:ext uri="{BB962C8B-B14F-4D97-AF65-F5344CB8AC3E}">
        <p14:creationId xmlns:p14="http://schemas.microsoft.com/office/powerpoint/2010/main" val="3369289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06482B7-D25E-0249-B1C9-6A8F7400144B}" type="datetimeFigureOut">
              <a:rPr lang="en-US"/>
              <a:pPr>
                <a:defRPr/>
              </a:pPr>
              <a:t>6/3/2016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B91C00E-F517-9A4D-A6BB-0C4FE58A219A}" type="slidenum">
              <a:rPr lang="en-US"/>
              <a:pPr>
                <a:defRPr/>
              </a:pPr>
              <a:t>‹#›</a:t>
            </a:fld>
            <a:endParaRPr lang="en-US"/>
          </a:p>
        </p:txBody>
      </p:sp>
    </p:spTree>
    <p:extLst>
      <p:ext uri="{BB962C8B-B14F-4D97-AF65-F5344CB8AC3E}">
        <p14:creationId xmlns:p14="http://schemas.microsoft.com/office/powerpoint/2010/main" val="962706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298140-F631-374B-9208-2FD062E77451}" type="datetimeFigureOut">
              <a:rPr lang="en-US"/>
              <a:pPr>
                <a:defRPr/>
              </a:pPr>
              <a:t>6/3/2016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C925AEE-7CC5-DF40-B3D8-BEAC90FFC5F9}" type="slidenum">
              <a:rPr lang="en-US"/>
              <a:pPr>
                <a:defRPr/>
              </a:pPr>
              <a:t>‹#›</a:t>
            </a:fld>
            <a:endParaRPr lang="en-US"/>
          </a:p>
        </p:txBody>
      </p:sp>
    </p:spTree>
    <p:extLst>
      <p:ext uri="{BB962C8B-B14F-4D97-AF65-F5344CB8AC3E}">
        <p14:creationId xmlns:p14="http://schemas.microsoft.com/office/powerpoint/2010/main" val="4026657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15B719-DBAA-4B49-A3F2-885034E5F00A}" type="datetimeFigureOut">
              <a:rPr lang="en-US"/>
              <a:pPr>
                <a:defRPr/>
              </a:pPr>
              <a:t>6/3/2016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DD69B1-24FE-7445-977E-0E1F5B5DAEE2}" type="slidenum">
              <a:rPr lang="en-US"/>
              <a:pPr>
                <a:defRPr/>
              </a:pPr>
              <a:t>‹#›</a:t>
            </a:fld>
            <a:endParaRPr lang="en-US"/>
          </a:p>
        </p:txBody>
      </p:sp>
    </p:spTree>
    <p:extLst>
      <p:ext uri="{BB962C8B-B14F-4D97-AF65-F5344CB8AC3E}">
        <p14:creationId xmlns:p14="http://schemas.microsoft.com/office/powerpoint/2010/main" val="730977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A2ED425-9548-F848-A7C1-E682DBD32D37}" type="datetimeFigureOut">
              <a:rPr lang="en-US"/>
              <a:pPr>
                <a:defRPr/>
              </a:pPr>
              <a:t>6/3/2016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A3A8A6-D21D-6541-B1FA-AFD33DEFE3CE}" type="slidenum">
              <a:rPr lang="en-US"/>
              <a:pPr>
                <a:defRPr/>
              </a:pPr>
              <a:t>‹#›</a:t>
            </a:fld>
            <a:endParaRPr lang="en-US"/>
          </a:p>
        </p:txBody>
      </p:sp>
    </p:spTree>
    <p:extLst>
      <p:ext uri="{BB962C8B-B14F-4D97-AF65-F5344CB8AC3E}">
        <p14:creationId xmlns:p14="http://schemas.microsoft.com/office/powerpoint/2010/main" val="1780304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5ECA6CF-E51B-0A40-9A89-1489B9D485F9}" type="datetimeFigureOut">
              <a:rPr lang="en-US"/>
              <a:pPr>
                <a:defRPr/>
              </a:pPr>
              <a:t>6/3/2016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EDE3F47-B552-704A-8B55-AA2369D2A75D}" type="slidenum">
              <a:rPr lang="en-US"/>
              <a:pPr>
                <a:defRPr/>
              </a:pPr>
              <a:t>‹#›</a:t>
            </a:fld>
            <a:endParaRPr lang="en-US"/>
          </a:p>
        </p:txBody>
      </p:sp>
    </p:spTree>
    <p:extLst>
      <p:ext uri="{BB962C8B-B14F-4D97-AF65-F5344CB8AC3E}">
        <p14:creationId xmlns:p14="http://schemas.microsoft.com/office/powerpoint/2010/main" val="3575664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8C65034-24E8-2E4C-8FF9-8EDA2FA3A6AA}" type="datetimeFigureOut">
              <a:rPr lang="en-US"/>
              <a:pPr>
                <a:defRPr/>
              </a:pPr>
              <a:t>6/3/2016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5FC034-86C7-F349-A0A2-3F1D513B8310}" type="slidenum">
              <a:rPr lang="en-US"/>
              <a:pPr>
                <a:defRPr/>
              </a:pPr>
              <a:t>‹#›</a:t>
            </a:fld>
            <a:endParaRPr lang="en-US"/>
          </a:p>
        </p:txBody>
      </p:sp>
    </p:spTree>
    <p:extLst>
      <p:ext uri="{BB962C8B-B14F-4D97-AF65-F5344CB8AC3E}">
        <p14:creationId xmlns:p14="http://schemas.microsoft.com/office/powerpoint/2010/main" val="2413466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Text">
    <p:spTree>
      <p:nvGrpSpPr>
        <p:cNvPr id="1" name=""/>
        <p:cNvGrpSpPr/>
        <p:nvPr/>
      </p:nvGrpSpPr>
      <p:grpSpPr>
        <a:xfrm>
          <a:off x="0" y="0"/>
          <a:ext cx="0" cy="0"/>
          <a:chOff x="0" y="0"/>
          <a:chExt cx="0" cy="0"/>
        </a:xfrm>
      </p:grpSpPr>
      <p:sp>
        <p:nvSpPr>
          <p:cNvPr id="7" name="Rectangle 7"/>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Title 8"/>
          <p:cNvSpPr>
            <a:spLocks noGrp="1"/>
          </p:cNvSpPr>
          <p:nvPr>
            <p:ph type="title"/>
          </p:nvPr>
        </p:nvSpPr>
        <p:spPr>
          <a:xfrm>
            <a:off x="457200" y="359465"/>
            <a:ext cx="8229600" cy="1143000"/>
          </a:xfrm>
          <a:prstGeom prst="rect">
            <a:avLst/>
          </a:prstGeom>
        </p:spPr>
        <p:txBody>
          <a:bodyPr>
            <a:normAutofit/>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64E699C7-EE5D-7948-9DC7-75C2CBD3613D}" type="datetimeFigureOut">
              <a:rPr lang="en-US"/>
              <a:pPr>
                <a:defRPr/>
              </a:pPr>
              <a:t>6/3/2016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2EF05C-0D6B-FF48-B7FB-B19CE2A4E3A1}" type="slidenum">
              <a:rPr lang="en-US"/>
              <a:pPr>
                <a:defRPr/>
              </a:pPr>
              <a:t>‹#›</a:t>
            </a:fld>
            <a:endParaRPr lang="en-US"/>
          </a:p>
        </p:txBody>
      </p:sp>
    </p:spTree>
    <p:extLst>
      <p:ext uri="{BB962C8B-B14F-4D97-AF65-F5344CB8AC3E}">
        <p14:creationId xmlns:p14="http://schemas.microsoft.com/office/powerpoint/2010/main" val="1092708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AC843E35-36D5-454C-93FC-FBE5AAA3C183}" type="datetimeFigureOut">
              <a:rPr lang="en-US"/>
              <a:pPr>
                <a:defRPr/>
              </a:pPr>
              <a:t>6/3/2016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31EF7900-770B-9542-90E4-4218223A9B6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3.emf"/></Relationships>
</file>

<file path=ppt/slides/_rels/slide72.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4.emf"/></Relationships>
</file>

<file path=ppt/slides/_rels/slide7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txBox="1">
            <a:spLocks/>
          </p:cNvSpPr>
          <p:nvPr/>
        </p:nvSpPr>
        <p:spPr>
          <a:xfrm>
            <a:off x="492480" y="1939359"/>
            <a:ext cx="8229600" cy="2841395"/>
          </a:xfrm>
          <a:prstGeom prst="rect">
            <a:avLst/>
          </a:prstGeom>
          <a:effectLst/>
          <a:sp3d>
            <a:bevelT prst="relaxedInset"/>
          </a:sp3d>
        </p:spPr>
        <p:txBody>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indent="0" algn="ctr" fontAlgn="auto">
              <a:spcAft>
                <a:spcPts val="0"/>
              </a:spcAft>
              <a:buFont typeface="Georgia" pitchFamily="18" charset="0"/>
              <a:buNone/>
              <a:defRPr/>
            </a:pPr>
            <a:r>
              <a:rPr lang="en-US" sz="3200" dirty="0" smtClean="0">
                <a:solidFill>
                  <a:srgbClr val="42568D"/>
                </a:solidFill>
                <a:effectLst/>
                <a:latin typeface="Century Gothic"/>
                <a:cs typeface="Century Gothic"/>
              </a:rPr>
              <a:t>Integrated ELD and the Arts</a:t>
            </a:r>
          </a:p>
          <a:p>
            <a:pPr marL="182880" indent="0" algn="ctr" fontAlgn="auto">
              <a:spcAft>
                <a:spcPts val="0"/>
              </a:spcAft>
              <a:buFont typeface="Georgia" pitchFamily="18" charset="0"/>
              <a:buNone/>
              <a:defRPr/>
            </a:pPr>
            <a:r>
              <a:rPr lang="en-US" sz="3200" dirty="0" smtClean="0">
                <a:solidFill>
                  <a:srgbClr val="42568D"/>
                </a:solidFill>
                <a:effectLst/>
                <a:latin typeface="Century Gothic"/>
                <a:cs typeface="Century Gothic"/>
              </a:rPr>
              <a:t>EASEL (Education, Arts </a:t>
            </a:r>
            <a:r>
              <a:rPr lang="en-US" sz="3200" smtClean="0">
                <a:solidFill>
                  <a:srgbClr val="42568D"/>
                </a:solidFill>
                <a:effectLst/>
                <a:latin typeface="Century Gothic"/>
                <a:cs typeface="Century Gothic"/>
              </a:rPr>
              <a:t>and Social- </a:t>
            </a:r>
            <a:r>
              <a:rPr lang="en-US" sz="3200" dirty="0" smtClean="0">
                <a:solidFill>
                  <a:srgbClr val="42568D"/>
                </a:solidFill>
                <a:effectLst/>
                <a:latin typeface="Century Gothic"/>
                <a:cs typeface="Century Gothic"/>
              </a:rPr>
              <a:t>Emotional Learning)</a:t>
            </a:r>
          </a:p>
          <a:p>
            <a:pPr marL="182880" indent="0" algn="ctr" fontAlgn="auto">
              <a:spcAft>
                <a:spcPts val="0"/>
              </a:spcAft>
              <a:buFont typeface="Georgia" pitchFamily="18" charset="0"/>
              <a:buNone/>
              <a:defRPr/>
            </a:pPr>
            <a:r>
              <a:rPr lang="en-US" sz="3200" dirty="0" smtClean="0">
                <a:solidFill>
                  <a:srgbClr val="42568D"/>
                </a:solidFill>
                <a:effectLst/>
                <a:latin typeface="Century Gothic"/>
                <a:cs typeface="Century Gothic"/>
              </a:rPr>
              <a:t>January 12, 2016 – February 23, 2016</a:t>
            </a:r>
          </a:p>
          <a:p>
            <a:pPr marL="182880" indent="0" algn="ctr" fontAlgn="auto">
              <a:lnSpc>
                <a:spcPct val="150000"/>
              </a:lnSpc>
              <a:spcAft>
                <a:spcPts val="0"/>
              </a:spcAft>
              <a:buFont typeface="Georgia" pitchFamily="18" charset="0"/>
              <a:buNone/>
              <a:defRPr/>
            </a:pPr>
            <a:endParaRPr lang="en-US" sz="3200" b="0" i="1" dirty="0" smtClean="0">
              <a:solidFill>
                <a:schemeClr val="tx1"/>
              </a:solidFill>
              <a:effectLst/>
              <a:latin typeface="Apple Chancery"/>
              <a:cs typeface="Apple Chancery"/>
            </a:endParaRPr>
          </a:p>
        </p:txBody>
      </p:sp>
      <p:sp>
        <p:nvSpPr>
          <p:cNvPr id="11" name="Subtitle 1"/>
          <p:cNvSpPr txBox="1">
            <a:spLocks/>
          </p:cNvSpPr>
          <p:nvPr/>
        </p:nvSpPr>
        <p:spPr>
          <a:xfrm>
            <a:off x="1563688" y="820738"/>
            <a:ext cx="7351712" cy="517525"/>
          </a:xfrm>
          <a:prstGeom prst="rect">
            <a:avLst/>
          </a:prstGeom>
        </p:spPr>
        <p:txBody>
          <a:bodyPr>
            <a:norm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pPr fontAlgn="auto">
              <a:spcAft>
                <a:spcPts val="0"/>
              </a:spcAft>
              <a:defRPr/>
            </a:pPr>
            <a:r>
              <a:rPr lang="en-US" b="1" dirty="0" smtClean="0">
                <a:latin typeface="News Gothic MT" charset="0"/>
              </a:rPr>
              <a:t>    </a:t>
            </a:r>
            <a:endParaRPr lang="en-US" b="1" dirty="0">
              <a:solidFill>
                <a:schemeClr val="tx1"/>
              </a:solidFill>
              <a:latin typeface="News Gothic MT" charset="0"/>
            </a:endParaRPr>
          </a:p>
        </p:txBody>
      </p:sp>
      <p:sp>
        <p:nvSpPr>
          <p:cNvPr id="6" name="Title 5"/>
          <p:cNvSpPr>
            <a:spLocks noGrp="1"/>
          </p:cNvSpPr>
          <p:nvPr>
            <p:ph type="ctrTitle"/>
          </p:nvPr>
        </p:nvSpPr>
        <p:spPr>
          <a:xfrm>
            <a:off x="685800" y="609600"/>
            <a:ext cx="7772400" cy="1330325"/>
          </a:xfrm>
        </p:spPr>
        <p:txBody>
          <a:bodyPr rtlCol="0">
            <a:normAutofit/>
          </a:bodyPr>
          <a:lstStyle/>
          <a:p>
            <a:pPr eaLnBrk="1" fontAlgn="auto" hangingPunct="1">
              <a:spcAft>
                <a:spcPts val="0"/>
              </a:spcAft>
              <a:defRPr/>
            </a:pPr>
            <a:r>
              <a:rPr lang="en-US" dirty="0">
                <a:effectLst>
                  <a:outerShdw blurRad="38100" dist="38100" dir="2700000" algn="tl">
                    <a:srgbClr val="DDDDDD"/>
                  </a:outerShdw>
                </a:effectLst>
                <a:latin typeface="Century Gothic"/>
                <a:ea typeface="+mj-ea"/>
                <a:cs typeface="Century Gothic"/>
              </a:rPr>
              <a:t>   </a:t>
            </a:r>
          </a:p>
        </p:txBody>
      </p:sp>
      <p:sp>
        <p:nvSpPr>
          <p:cNvPr id="15365" name="Slide Number Placeholder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BF543BC2-EAD8-AA4F-9EE0-B369C8A0DE0B}" type="slidenum">
              <a:rPr lang="en-US" sz="1200">
                <a:solidFill>
                  <a:srgbClr val="595959"/>
                </a:solidFill>
                <a:latin typeface="Century Gothic" charset="0"/>
              </a:rPr>
              <a:pPr eaLnBrk="1" fontAlgn="base" hangingPunct="1">
                <a:spcBef>
                  <a:spcPct val="0"/>
                </a:spcBef>
                <a:spcAft>
                  <a:spcPct val="0"/>
                </a:spcAft>
              </a:pPr>
              <a:t>1</a:t>
            </a:fld>
            <a:endParaRPr lang="en-US" sz="1200">
              <a:solidFill>
                <a:srgbClr val="595959"/>
              </a:solidFill>
              <a:latin typeface="Century Gothic"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74" y="95074"/>
            <a:ext cx="2082018" cy="188524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Inclusion</a:t>
            </a:r>
            <a:endParaRPr lang="en-US" b="1" dirty="0">
              <a:latin typeface="Century Gothic" charset="0"/>
              <a:cs typeface="Century Gothic" charset="0"/>
            </a:endParaRPr>
          </a:p>
        </p:txBody>
      </p:sp>
      <p:sp>
        <p:nvSpPr>
          <p:cNvPr id="3" name="Content Placeholder 2"/>
          <p:cNvSpPr>
            <a:spLocks noGrp="1"/>
          </p:cNvSpPr>
          <p:nvPr>
            <p:ph idx="1"/>
          </p:nvPr>
        </p:nvSpPr>
        <p:spPr>
          <a:xfrm>
            <a:off x="549275" y="1600200"/>
            <a:ext cx="8123238" cy="4716194"/>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Think about how you used Constructive Conversation Skills during winter break.  How did you Create, Clarify, Fortify and/or Negotiate?</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Share with a partner, triad then table.  </a:t>
            </a: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301476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a:t>
            </a:r>
            <a:endParaRPr lang="en-US" b="1" dirty="0">
              <a:latin typeface="Century Gothic" charset="0"/>
              <a:cs typeface="Century Gothic" charset="0"/>
            </a:endParaRPr>
          </a:p>
        </p:txBody>
      </p:sp>
      <p:sp>
        <p:nvSpPr>
          <p:cNvPr id="3" name="Content Placeholder 2"/>
          <p:cNvSpPr>
            <a:spLocks noGrp="1"/>
          </p:cNvSpPr>
          <p:nvPr>
            <p:ph idx="1"/>
          </p:nvPr>
        </p:nvSpPr>
        <p:spPr>
          <a:xfrm>
            <a:off x="457200" y="1266092"/>
            <a:ext cx="8363243" cy="5401994"/>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Call and Response Rhythms</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Choose your favorite phrase from your grade level chapter in </a:t>
            </a:r>
            <a:r>
              <a:rPr lang="en-US" sz="3600" i="1" dirty="0" smtClean="0">
                <a:solidFill>
                  <a:schemeClr val="tx1">
                    <a:lumMod val="65000"/>
                    <a:lumOff val="35000"/>
                  </a:schemeClr>
                </a:solidFill>
                <a:latin typeface="Century Gothic"/>
                <a:ea typeface="+mn-ea"/>
                <a:cs typeface="Century Gothic"/>
              </a:rPr>
              <a:t>CCSS in Diverse Classrooms.</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Write it on the sentence strip.  Each person chooses a different color. ILT will collect finished strips.</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241156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a:t>
            </a:r>
            <a:endParaRPr lang="en-US" b="1" dirty="0">
              <a:latin typeface="Century Gothic" charset="0"/>
              <a:cs typeface="Century Gothic" charset="0"/>
            </a:endParaRPr>
          </a:p>
        </p:txBody>
      </p:sp>
      <p:sp>
        <p:nvSpPr>
          <p:cNvPr id="3" name="Content Placeholder 2"/>
          <p:cNvSpPr>
            <a:spLocks noGrp="1"/>
          </p:cNvSpPr>
          <p:nvPr>
            <p:ph idx="1"/>
          </p:nvPr>
        </p:nvSpPr>
        <p:spPr>
          <a:xfrm>
            <a:off x="457200" y="1266092"/>
            <a:ext cx="8363243" cy="5401994"/>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Read </a:t>
            </a:r>
            <a:r>
              <a:rPr lang="en-US" sz="3600" i="1" dirty="0" smtClean="0">
                <a:solidFill>
                  <a:schemeClr val="tx1">
                    <a:lumMod val="65000"/>
                    <a:lumOff val="35000"/>
                  </a:schemeClr>
                </a:solidFill>
                <a:latin typeface="Century Gothic"/>
                <a:ea typeface="+mn-ea"/>
                <a:cs typeface="Century Gothic"/>
              </a:rPr>
              <a:t>Five Reasons to Stop Saying Good Job. </a:t>
            </a:r>
            <a:r>
              <a:rPr lang="en-US" sz="3600" dirty="0" smtClean="0">
                <a:solidFill>
                  <a:schemeClr val="tx1">
                    <a:lumMod val="65000"/>
                    <a:lumOff val="35000"/>
                  </a:schemeClr>
                </a:solidFill>
                <a:latin typeface="Century Gothic"/>
                <a:ea typeface="+mn-ea"/>
                <a:cs typeface="Century Gothic"/>
              </a:rPr>
              <a:t>Highlight/Notate important points.  </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Make connections to Standard 3d3:  Feedback to Students </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a:solidFill>
                  <a:schemeClr val="tx1">
                    <a:lumMod val="65000"/>
                    <a:lumOff val="35000"/>
                  </a:schemeClr>
                </a:solidFill>
                <a:latin typeface="Century Gothic"/>
                <a:cs typeface="Century Gothic"/>
              </a:rPr>
              <a:t>Review the handout on Nonjudgmental Critique.  Make connections to previous article and Standard 3d3.</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5805462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75249" y="365760"/>
            <a:ext cx="7849773" cy="6231987"/>
          </a:xfrm>
          <a:prstGeom prst="rect">
            <a:avLst/>
          </a:prstGeom>
        </p:spPr>
      </p:pic>
    </p:spTree>
    <p:extLst>
      <p:ext uri="{BB962C8B-B14F-4D97-AF65-F5344CB8AC3E}">
        <p14:creationId xmlns:p14="http://schemas.microsoft.com/office/powerpoint/2010/main" val="2997974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a:t>
            </a:r>
            <a:endParaRPr lang="en-US" b="1" dirty="0">
              <a:latin typeface="Century Gothic" charset="0"/>
              <a:cs typeface="Century Gothic" charset="0"/>
            </a:endParaRPr>
          </a:p>
        </p:txBody>
      </p:sp>
      <p:sp>
        <p:nvSpPr>
          <p:cNvPr id="3" name="Content Placeholder 2"/>
          <p:cNvSpPr>
            <a:spLocks noGrp="1"/>
          </p:cNvSpPr>
          <p:nvPr>
            <p:ph idx="1"/>
          </p:nvPr>
        </p:nvSpPr>
        <p:spPr>
          <a:xfrm>
            <a:off x="549275" y="1266092"/>
            <a:ext cx="8123238" cy="5050302"/>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In your grade level, use your phrases from your chapter in </a:t>
            </a:r>
            <a:r>
              <a:rPr lang="en-US" sz="3600" i="1" dirty="0" smtClean="0">
                <a:solidFill>
                  <a:schemeClr val="tx1">
                    <a:lumMod val="65000"/>
                    <a:lumOff val="35000"/>
                  </a:schemeClr>
                </a:solidFill>
                <a:latin typeface="Century Gothic"/>
                <a:ea typeface="+mn-ea"/>
                <a:cs typeface="Century Gothic"/>
              </a:rPr>
              <a:t>CCSS in Diverse Classrooms </a:t>
            </a:r>
            <a:r>
              <a:rPr lang="en-US" sz="3600" dirty="0" smtClean="0">
                <a:solidFill>
                  <a:schemeClr val="tx1">
                    <a:lumMod val="65000"/>
                    <a:lumOff val="35000"/>
                  </a:schemeClr>
                </a:solidFill>
                <a:latin typeface="Century Gothic"/>
                <a:ea typeface="+mn-ea"/>
                <a:cs typeface="Century Gothic"/>
              </a:rPr>
              <a:t>to create a Song </a:t>
            </a:r>
            <a:r>
              <a:rPr lang="en-US" sz="3600" dirty="0" err="1" smtClean="0">
                <a:solidFill>
                  <a:schemeClr val="tx1">
                    <a:lumMod val="65000"/>
                    <a:lumOff val="35000"/>
                  </a:schemeClr>
                </a:solidFill>
                <a:latin typeface="Century Gothic"/>
                <a:ea typeface="+mn-ea"/>
                <a:cs typeface="Century Gothic"/>
              </a:rPr>
              <a:t>Sploosh</a:t>
            </a:r>
            <a:r>
              <a:rPr lang="en-US" sz="3600" dirty="0" smtClean="0">
                <a:solidFill>
                  <a:schemeClr val="tx1">
                    <a:lumMod val="65000"/>
                    <a:lumOff val="35000"/>
                  </a:schemeClr>
                </a:solidFill>
                <a:latin typeface="Century Gothic"/>
                <a:ea typeface="+mn-ea"/>
                <a:cs typeface="Century Gothic"/>
              </a:rPr>
              <a:t>.</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56981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SONG SPLOOSH</a:t>
            </a:r>
            <a:endParaRPr lang="en-US" b="1" dirty="0">
              <a:latin typeface="Century Gothic" charset="0"/>
              <a:cs typeface="Century Gothic" charset="0"/>
            </a:endParaRPr>
          </a:p>
        </p:txBody>
      </p:sp>
      <p:sp>
        <p:nvSpPr>
          <p:cNvPr id="3" name="Content Placeholder 2"/>
          <p:cNvSpPr>
            <a:spLocks noGrp="1"/>
          </p:cNvSpPr>
          <p:nvPr>
            <p:ph idx="1"/>
          </p:nvPr>
        </p:nvSpPr>
        <p:spPr>
          <a:xfrm>
            <a:off x="549275" y="1266092"/>
            <a:ext cx="8123238" cy="5050302"/>
          </a:xfrm>
        </p:spPr>
        <p:txBody>
          <a:bodyPr rtlCol="0">
            <a:normAutofit lnSpcReduction="10000"/>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Read over all the favorite phrases</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Practice putting the phrases to “music” by “singing” the lines</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Keep in mind dynamics, rhythms and tempo</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Refer to the opening with Ms. Wray</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Be prepared to perform your piece.</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4914620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lnSpcReduction="10000"/>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listened to this Song </a:t>
            </a:r>
            <a:r>
              <a:rPr lang="en-US" sz="3600" dirty="0" err="1" smtClean="0">
                <a:solidFill>
                  <a:schemeClr val="tx1">
                    <a:lumMod val="65000"/>
                    <a:lumOff val="35000"/>
                  </a:schemeClr>
                </a:solidFill>
                <a:latin typeface="Century Gothic"/>
                <a:ea typeface="+mn-ea"/>
                <a:cs typeface="Century Gothic"/>
              </a:rPr>
              <a:t>Sploosh</a:t>
            </a:r>
            <a:r>
              <a:rPr lang="en-US" sz="3600" dirty="0" smtClean="0">
                <a:solidFill>
                  <a:schemeClr val="tx1">
                    <a:lumMod val="65000"/>
                    <a:lumOff val="35000"/>
                  </a:schemeClr>
                </a:solidFill>
                <a:latin typeface="Century Gothic"/>
                <a:ea typeface="+mn-ea"/>
                <a:cs typeface="Century Gothic"/>
              </a:rPr>
              <a: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n</a:t>
            </a:r>
            <a:r>
              <a:rPr lang="en-US" sz="3600" dirty="0" smtClean="0">
                <a:solidFill>
                  <a:schemeClr val="tx1">
                    <a:lumMod val="65000"/>
                    <a:lumOff val="35000"/>
                  </a:schemeClr>
                </a:solidFill>
                <a:latin typeface="Century Gothic"/>
                <a:ea typeface="+mn-ea"/>
                <a:cs typeface="Century Gothic"/>
              </a:rPr>
              <a:t>oticed</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imagined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as inspired by/to</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146368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lnSpcReduction="10000"/>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was creating my Song </a:t>
            </a:r>
            <a:r>
              <a:rPr lang="en-US" sz="3600" dirty="0" err="1" smtClean="0">
                <a:solidFill>
                  <a:schemeClr val="tx1">
                    <a:lumMod val="65000"/>
                    <a:lumOff val="35000"/>
                  </a:schemeClr>
                </a:solidFill>
                <a:latin typeface="Century Gothic"/>
                <a:ea typeface="+mn-ea"/>
                <a:cs typeface="Century Gothic"/>
              </a:rPr>
              <a:t>Sploosh</a:t>
            </a:r>
            <a:r>
              <a:rPr lang="en-US" sz="3600" dirty="0" smtClean="0">
                <a:solidFill>
                  <a:schemeClr val="tx1">
                    <a:lumMod val="65000"/>
                    <a:lumOff val="35000"/>
                  </a:schemeClr>
                </a:solidFill>
                <a:latin typeface="Century Gothic"/>
                <a:ea typeface="+mn-ea"/>
                <a:cs typeface="Century Gothic"/>
              </a:rPr>
              <a: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thought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hoped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wished</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5034974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REFLECTION- PERFORMERS</a:t>
            </a:r>
            <a:endParaRPr lang="en-US" b="1" dirty="0">
              <a:latin typeface="Century Gothic" charset="0"/>
              <a:cs typeface="Century Gothic" charset="0"/>
            </a:endParaRPr>
          </a:p>
        </p:txBody>
      </p:sp>
      <p:sp>
        <p:nvSpPr>
          <p:cNvPr id="3" name="Content Placeholder 2"/>
          <p:cNvSpPr>
            <a:spLocks noGrp="1"/>
          </p:cNvSpPr>
          <p:nvPr>
            <p:ph idx="1"/>
          </p:nvPr>
        </p:nvSpPr>
        <p:spPr>
          <a:xfrm>
            <a:off x="536062" y="1417638"/>
            <a:ext cx="8123238" cy="5050302"/>
          </a:xfrm>
        </p:spPr>
        <p:txBody>
          <a:bodyPr rtlCol="0">
            <a:normAutofit lnSpcReduction="10000"/>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How was it to create in the group?</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When improvising, what does a group member need to keep in mind?</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Say one word that describes this experience for you.  If someone says the word you were thinking, say the word in a different way.</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24648374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REFLECTION- AUDIENCE</a:t>
            </a:r>
            <a:endParaRPr lang="en-US" b="1" dirty="0">
              <a:latin typeface="Century Gothic" charset="0"/>
              <a:cs typeface="Century Gothic" charset="0"/>
            </a:endParaRPr>
          </a:p>
        </p:txBody>
      </p:sp>
      <p:sp>
        <p:nvSpPr>
          <p:cNvPr id="3" name="Content Placeholder 2"/>
          <p:cNvSpPr>
            <a:spLocks noGrp="1"/>
          </p:cNvSpPr>
          <p:nvPr>
            <p:ph idx="1"/>
          </p:nvPr>
        </p:nvSpPr>
        <p:spPr>
          <a:xfrm>
            <a:off x="536062" y="1417638"/>
            <a:ext cx="8123238" cy="5050302"/>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Describe the elements of music you heard. </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What did this piece bring to mind or remind you of?</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Say one word that describes what you saw, experienced, felt or imagined.  </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2710055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3"/>
          <p:cNvSpPr>
            <a:spLocks noGrp="1"/>
          </p:cNvSpPr>
          <p:nvPr>
            <p:ph type="title"/>
          </p:nvPr>
        </p:nvSpPr>
        <p:spPr>
          <a:xfrm>
            <a:off x="6324600" y="6424613"/>
            <a:ext cx="2819400" cy="433387"/>
          </a:xfrm>
        </p:spPr>
        <p:txBody>
          <a:bodyPr/>
          <a:lstStyle/>
          <a:p>
            <a:pPr eaLnBrk="1" fontAlgn="auto" hangingPunct="1">
              <a:spcAft>
                <a:spcPts val="0"/>
              </a:spcAft>
              <a:buClr>
                <a:schemeClr val="accent6">
                  <a:lumMod val="75000"/>
                </a:schemeClr>
              </a:buClr>
              <a:buFont typeface="Georgia" charset="0"/>
              <a:buNone/>
              <a:defRPr/>
            </a:pPr>
            <a:r>
              <a:rPr lang="en-US" sz="1200" b="1" dirty="0">
                <a:solidFill>
                  <a:srgbClr val="000000"/>
                </a:solidFill>
                <a:latin typeface="Century Gothic"/>
                <a:ea typeface="+mj-ea"/>
                <a:cs typeface="Century Gothic"/>
              </a:rPr>
              <a:t>English Learner Master Plan pg. 51</a:t>
            </a:r>
          </a:p>
        </p:txBody>
      </p:sp>
      <p:sp>
        <p:nvSpPr>
          <p:cNvPr id="18434" name="TextBox 19"/>
          <p:cNvSpPr txBox="1">
            <a:spLocks noChangeArrowheads="1"/>
          </p:cNvSpPr>
          <p:nvPr/>
        </p:nvSpPr>
        <p:spPr bwMode="auto">
          <a:xfrm>
            <a:off x="530225" y="1277938"/>
            <a:ext cx="8077200" cy="526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News Gothic MT" charset="0"/>
                <a:ea typeface="ＭＳ Ｐゴシック" charset="0"/>
                <a:cs typeface="ＭＳ Ｐゴシック" charset="0"/>
              </a:defRPr>
            </a:lvl1pPr>
            <a:lvl2pPr marL="742950" indent="-285750" eaLnBrk="0" hangingPunct="0">
              <a:defRPr sz="2400">
                <a:solidFill>
                  <a:schemeClr val="tx1"/>
                </a:solidFill>
                <a:latin typeface="News Gothic MT" charset="0"/>
                <a:ea typeface="ＭＳ Ｐゴシック" charset="0"/>
              </a:defRPr>
            </a:lvl2pPr>
            <a:lvl3pPr marL="1143000" indent="-228600" eaLnBrk="0" hangingPunct="0">
              <a:defRPr sz="2400">
                <a:solidFill>
                  <a:schemeClr val="tx1"/>
                </a:solidFill>
                <a:latin typeface="News Gothic MT" charset="0"/>
                <a:ea typeface="ＭＳ Ｐゴシック" charset="0"/>
              </a:defRPr>
            </a:lvl3pPr>
            <a:lvl4pPr marL="1600200" indent="-228600" eaLnBrk="0" hangingPunct="0">
              <a:defRPr sz="2400">
                <a:solidFill>
                  <a:schemeClr val="tx1"/>
                </a:solidFill>
                <a:latin typeface="News Gothic MT" charset="0"/>
                <a:ea typeface="ＭＳ Ｐゴシック" charset="0"/>
              </a:defRPr>
            </a:lvl4pPr>
            <a:lvl5pPr marL="2057400" indent="-228600" eaLnBrk="0" hangingPunct="0">
              <a:defRPr sz="2400">
                <a:solidFill>
                  <a:schemeClr val="tx1"/>
                </a:solidFill>
                <a:latin typeface="News Gothic MT" charset="0"/>
                <a:ea typeface="ＭＳ Ｐゴシック" charset="0"/>
              </a:defRPr>
            </a:lvl5pPr>
            <a:lvl6pPr marL="2514600" indent="-228600" eaLnBrk="0" fontAlgn="base" hangingPunct="0">
              <a:spcBef>
                <a:spcPct val="0"/>
              </a:spcBef>
              <a:spcAft>
                <a:spcPct val="0"/>
              </a:spcAft>
              <a:defRPr sz="2400">
                <a:solidFill>
                  <a:schemeClr val="tx1"/>
                </a:solidFill>
                <a:latin typeface="News Gothic MT" charset="0"/>
                <a:ea typeface="ＭＳ Ｐゴシック" charset="0"/>
              </a:defRPr>
            </a:lvl6pPr>
            <a:lvl7pPr marL="2971800" indent="-228600" eaLnBrk="0" fontAlgn="base" hangingPunct="0">
              <a:spcBef>
                <a:spcPct val="0"/>
              </a:spcBef>
              <a:spcAft>
                <a:spcPct val="0"/>
              </a:spcAft>
              <a:defRPr sz="2400">
                <a:solidFill>
                  <a:schemeClr val="tx1"/>
                </a:solidFill>
                <a:latin typeface="News Gothic MT" charset="0"/>
                <a:ea typeface="ＭＳ Ｐゴシック" charset="0"/>
              </a:defRPr>
            </a:lvl7pPr>
            <a:lvl8pPr marL="3429000" indent="-228600" eaLnBrk="0" fontAlgn="base" hangingPunct="0">
              <a:spcBef>
                <a:spcPct val="0"/>
              </a:spcBef>
              <a:spcAft>
                <a:spcPct val="0"/>
              </a:spcAft>
              <a:defRPr sz="2400">
                <a:solidFill>
                  <a:schemeClr val="tx1"/>
                </a:solidFill>
                <a:latin typeface="News Gothic MT" charset="0"/>
                <a:ea typeface="ＭＳ Ｐゴシック" charset="0"/>
              </a:defRPr>
            </a:lvl8pPr>
            <a:lvl9pPr marL="3886200" indent="-228600" eaLnBrk="0" fontAlgn="base" hangingPunct="0">
              <a:spcBef>
                <a:spcPct val="0"/>
              </a:spcBef>
              <a:spcAft>
                <a:spcPct val="0"/>
              </a:spcAft>
              <a:defRPr sz="2400">
                <a:solidFill>
                  <a:schemeClr val="tx1"/>
                </a:solidFill>
                <a:latin typeface="News Gothic MT" charset="0"/>
                <a:ea typeface="ＭＳ Ｐゴシック" charset="0"/>
              </a:defRPr>
            </a:lvl9pPr>
          </a:lstStyle>
          <a:p>
            <a:pPr marL="457200" indent="-457200" eaLnBrk="1" hangingPunct="1">
              <a:buFont typeface="Arial"/>
              <a:buChar char="•"/>
              <a:defRPr/>
            </a:pPr>
            <a:r>
              <a:rPr lang="en-US" sz="2800" dirty="0" smtClean="0">
                <a:latin typeface="Century Gothic"/>
                <a:cs typeface="Century Gothic"/>
              </a:rPr>
              <a:t>ELs </a:t>
            </a:r>
            <a:r>
              <a:rPr lang="en-US" sz="2800" dirty="0">
                <a:latin typeface="Century Gothic"/>
                <a:cs typeface="Century Gothic"/>
              </a:rPr>
              <a:t>and SELs possess a variety of linguistic and cultural abilities viewed as assets.</a:t>
            </a:r>
          </a:p>
          <a:p>
            <a:pPr eaLnBrk="1" hangingPunct="1">
              <a:defRPr/>
            </a:pPr>
            <a:endParaRPr lang="en-US" sz="2800" dirty="0">
              <a:latin typeface="Century Gothic"/>
              <a:cs typeface="Century Gothic"/>
            </a:endParaRPr>
          </a:p>
          <a:p>
            <a:pPr marL="457200" indent="-457200" eaLnBrk="1" hangingPunct="1">
              <a:buFont typeface="Arial"/>
              <a:buChar char="•"/>
              <a:defRPr/>
            </a:pPr>
            <a:r>
              <a:rPr lang="en-US" sz="2800" dirty="0" smtClean="0">
                <a:latin typeface="Century Gothic"/>
                <a:cs typeface="Century Gothic"/>
              </a:rPr>
              <a:t>Focused </a:t>
            </a:r>
            <a:r>
              <a:rPr lang="en-US" sz="2800" dirty="0">
                <a:latin typeface="Century Gothic"/>
                <a:cs typeface="Century Gothic"/>
              </a:rPr>
              <a:t>instruction for these students builds on cultural and linguistic strengths and provides meaningful access to a curriculum that is standards-based, cognitively complex, rigorous and coherent</a:t>
            </a:r>
            <a:r>
              <a:rPr lang="en-US" sz="2800" dirty="0" smtClean="0">
                <a:latin typeface="Century Gothic"/>
                <a:cs typeface="Century Gothic"/>
              </a:rPr>
              <a:t>. </a:t>
            </a:r>
          </a:p>
          <a:p>
            <a:pPr marL="457200" indent="-457200" eaLnBrk="1" hangingPunct="1">
              <a:buFont typeface="Arial"/>
              <a:buChar char="•"/>
              <a:defRPr/>
            </a:pPr>
            <a:endParaRPr lang="en-US" sz="2800" b="1" i="1" dirty="0">
              <a:latin typeface="Century Gothic"/>
              <a:cs typeface="Century Gothic"/>
            </a:endParaRPr>
          </a:p>
          <a:p>
            <a:pPr marL="457200" indent="-457200" eaLnBrk="1" hangingPunct="1">
              <a:buFont typeface="Arial"/>
              <a:buChar char="•"/>
              <a:defRPr/>
            </a:pPr>
            <a:r>
              <a:rPr lang="en-US" sz="2800" b="1" i="1" dirty="0" smtClean="0">
                <a:latin typeface="Century Gothic"/>
                <a:cs typeface="Century Gothic"/>
              </a:rPr>
              <a:t>All  </a:t>
            </a:r>
            <a:r>
              <a:rPr lang="en-US" sz="2800" dirty="0">
                <a:latin typeface="Century Gothic"/>
                <a:cs typeface="Century Gothic"/>
              </a:rPr>
              <a:t>teachers of ELs and SELs are </a:t>
            </a:r>
            <a:r>
              <a:rPr lang="en-US" sz="2800" dirty="0" smtClean="0">
                <a:latin typeface="Century Gothic"/>
                <a:cs typeface="Century Gothic"/>
              </a:rPr>
              <a:t>teachers of </a:t>
            </a:r>
            <a:r>
              <a:rPr lang="en-US" sz="2800" b="1" i="1" dirty="0">
                <a:latin typeface="Century Gothic"/>
                <a:cs typeface="Century Gothic"/>
              </a:rPr>
              <a:t>both </a:t>
            </a:r>
            <a:r>
              <a:rPr lang="en-US" sz="2800" dirty="0">
                <a:latin typeface="Century Gothic"/>
                <a:cs typeface="Century Gothic"/>
              </a:rPr>
              <a:t>language and content.</a:t>
            </a:r>
          </a:p>
        </p:txBody>
      </p:sp>
      <p:sp>
        <p:nvSpPr>
          <p:cNvPr id="28675" name="TextBox 2"/>
          <p:cNvSpPr txBox="1">
            <a:spLocks noChangeArrowheads="1"/>
          </p:cNvSpPr>
          <p:nvPr/>
        </p:nvSpPr>
        <p:spPr bwMode="auto">
          <a:xfrm>
            <a:off x="304800" y="257175"/>
            <a:ext cx="8585200"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b="1">
                <a:latin typeface="Century Gothic" charset="0"/>
                <a:cs typeface="Century Gothic" charset="0"/>
              </a:rPr>
              <a:t>Instructional Guiding Principles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a:grpSpLocks/>
          </p:cNvGrpSpPr>
          <p:nvPr/>
        </p:nvGrpSpPr>
        <p:grpSpPr bwMode="auto">
          <a:xfrm>
            <a:off x="1870075" y="722313"/>
            <a:ext cx="5559425" cy="5394325"/>
            <a:chOff x="1869744" y="721732"/>
            <a:chExt cx="5559511" cy="5394960"/>
          </a:xfrm>
        </p:grpSpPr>
        <p:sp>
          <p:nvSpPr>
            <p:cNvPr id="11" name="Oval 10"/>
            <p:cNvSpPr/>
            <p:nvPr/>
          </p:nvSpPr>
          <p:spPr>
            <a:xfrm>
              <a:off x="1869744" y="721732"/>
              <a:ext cx="5559511" cy="5394960"/>
            </a:xfrm>
            <a:prstGeom prst="ellipse">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Century Gothic"/>
              </a:endParaRPr>
            </a:p>
          </p:txBody>
        </p:sp>
        <p:sp>
          <p:nvSpPr>
            <p:cNvPr id="12" name="Donut 11"/>
            <p:cNvSpPr/>
            <p:nvPr/>
          </p:nvSpPr>
          <p:spPr>
            <a:xfrm>
              <a:off x="2750821" y="1617187"/>
              <a:ext cx="3843396" cy="3840614"/>
            </a:xfrm>
            <a:prstGeom prst="donut">
              <a:avLst>
                <a:gd name="adj" fmla="val 4777"/>
              </a:avLst>
            </a:prstGeom>
            <a:solidFill>
              <a:srgbClr val="BDC6F0"/>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latin typeface="Century Gothic"/>
              </a:endParaRPr>
            </a:p>
          </p:txBody>
        </p:sp>
        <p:grpSp>
          <p:nvGrpSpPr>
            <p:cNvPr id="30730" name="Group 11"/>
            <p:cNvGrpSpPr>
              <a:grpSpLocks/>
            </p:cNvGrpSpPr>
            <p:nvPr/>
          </p:nvGrpSpPr>
          <p:grpSpPr bwMode="auto">
            <a:xfrm>
              <a:off x="4008139" y="756662"/>
              <a:ext cx="1312882" cy="1314605"/>
              <a:chOff x="4157940" y="2594065"/>
              <a:chExt cx="1104790" cy="1095602"/>
            </a:xfrm>
          </p:grpSpPr>
          <p:sp>
            <p:nvSpPr>
              <p:cNvPr id="26" name="Oval 8"/>
              <p:cNvSpPr/>
              <p:nvPr/>
            </p:nvSpPr>
            <p:spPr>
              <a:xfrm>
                <a:off x="4157941" y="2594064"/>
                <a:ext cx="1104790" cy="1095602"/>
              </a:xfrm>
              <a:prstGeom prst="ellipse">
                <a:avLst/>
              </a:prstGeom>
              <a:solidFill>
                <a:srgbClr val="1C64B4"/>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latin typeface="Century Gothic"/>
                </a:endParaRPr>
              </a:p>
            </p:txBody>
          </p:sp>
          <p:sp>
            <p:nvSpPr>
              <p:cNvPr id="30744" name="TextBox 9"/>
              <p:cNvSpPr txBox="1">
                <a:spLocks noChangeArrowheads="1"/>
              </p:cNvSpPr>
              <p:nvPr/>
            </p:nvSpPr>
            <p:spPr bwMode="auto">
              <a:xfrm>
                <a:off x="4284918" y="2892057"/>
                <a:ext cx="818707" cy="38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200" b="1">
                    <a:solidFill>
                      <a:schemeClr val="bg1"/>
                    </a:solidFill>
                    <a:latin typeface="Century Gothic" charset="0"/>
                  </a:rPr>
                  <a:t>Meaning</a:t>
                </a:r>
              </a:p>
              <a:p>
                <a:pPr algn="ctr" eaLnBrk="1" hangingPunct="1"/>
                <a:r>
                  <a:rPr lang="en-US" sz="1200" b="1">
                    <a:solidFill>
                      <a:schemeClr val="bg1"/>
                    </a:solidFill>
                    <a:latin typeface="Century Gothic" charset="0"/>
                  </a:rPr>
                  <a:t>Making</a:t>
                </a:r>
              </a:p>
            </p:txBody>
          </p:sp>
        </p:grpSp>
        <p:grpSp>
          <p:nvGrpSpPr>
            <p:cNvPr id="30731" name="Group 12"/>
            <p:cNvGrpSpPr>
              <a:grpSpLocks/>
            </p:cNvGrpSpPr>
            <p:nvPr/>
          </p:nvGrpSpPr>
          <p:grpSpPr bwMode="auto">
            <a:xfrm>
              <a:off x="5870306" y="1925198"/>
              <a:ext cx="1314470" cy="1313017"/>
              <a:chOff x="4157658" y="2594912"/>
              <a:chExt cx="1106126" cy="1094279"/>
            </a:xfrm>
          </p:grpSpPr>
          <p:sp>
            <p:nvSpPr>
              <p:cNvPr id="24" name="Oval 23"/>
              <p:cNvSpPr/>
              <p:nvPr/>
            </p:nvSpPr>
            <p:spPr>
              <a:xfrm>
                <a:off x="4157658" y="2594913"/>
                <a:ext cx="1106126" cy="1094279"/>
              </a:xfrm>
              <a:prstGeom prst="ellipse">
                <a:avLst/>
              </a:prstGeom>
              <a:solidFill>
                <a:srgbClr val="1C64B4"/>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latin typeface="Century Gothic"/>
                </a:endParaRPr>
              </a:p>
            </p:txBody>
          </p:sp>
          <p:sp>
            <p:nvSpPr>
              <p:cNvPr id="30742" name="TextBox 24"/>
              <p:cNvSpPr txBox="1">
                <a:spLocks noChangeArrowheads="1"/>
              </p:cNvSpPr>
              <p:nvPr/>
            </p:nvSpPr>
            <p:spPr bwMode="auto">
              <a:xfrm>
                <a:off x="4253019" y="2866606"/>
                <a:ext cx="974654" cy="38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200" b="1">
                    <a:solidFill>
                      <a:schemeClr val="bg1"/>
                    </a:solidFill>
                    <a:latin typeface="Century Gothic" charset="0"/>
                  </a:rPr>
                  <a:t>Effective Expression</a:t>
                </a:r>
              </a:p>
            </p:txBody>
          </p:sp>
        </p:grpSp>
        <p:grpSp>
          <p:nvGrpSpPr>
            <p:cNvPr id="30732" name="Group 15"/>
            <p:cNvGrpSpPr>
              <a:grpSpLocks/>
            </p:cNvGrpSpPr>
            <p:nvPr/>
          </p:nvGrpSpPr>
          <p:grpSpPr bwMode="auto">
            <a:xfrm>
              <a:off x="2109460" y="1960127"/>
              <a:ext cx="1312882" cy="1313017"/>
              <a:chOff x="4157940" y="2594632"/>
              <a:chExt cx="1104790" cy="1094279"/>
            </a:xfrm>
          </p:grpSpPr>
          <p:sp>
            <p:nvSpPr>
              <p:cNvPr id="22" name="Oval 21"/>
              <p:cNvSpPr/>
              <p:nvPr/>
            </p:nvSpPr>
            <p:spPr>
              <a:xfrm>
                <a:off x="4157941" y="2594633"/>
                <a:ext cx="1104790" cy="1094279"/>
              </a:xfrm>
              <a:prstGeom prst="ellipse">
                <a:avLst/>
              </a:prstGeom>
              <a:solidFill>
                <a:srgbClr val="1C64B4"/>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latin typeface="Century Gothic"/>
                </a:endParaRPr>
              </a:p>
            </p:txBody>
          </p:sp>
          <p:sp>
            <p:nvSpPr>
              <p:cNvPr id="30740" name="TextBox 22"/>
              <p:cNvSpPr txBox="1">
                <a:spLocks noChangeArrowheads="1"/>
              </p:cNvSpPr>
              <p:nvPr/>
            </p:nvSpPr>
            <p:spPr bwMode="auto">
              <a:xfrm>
                <a:off x="4164420" y="2860158"/>
                <a:ext cx="1084520" cy="38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200" b="1">
                    <a:solidFill>
                      <a:schemeClr val="bg1"/>
                    </a:solidFill>
                    <a:latin typeface="Century Gothic" charset="0"/>
                  </a:rPr>
                  <a:t>Language Development</a:t>
                </a:r>
              </a:p>
            </p:txBody>
          </p:sp>
        </p:grpSp>
        <p:grpSp>
          <p:nvGrpSpPr>
            <p:cNvPr id="30733" name="Group 18"/>
            <p:cNvGrpSpPr>
              <a:grpSpLocks/>
            </p:cNvGrpSpPr>
            <p:nvPr/>
          </p:nvGrpSpPr>
          <p:grpSpPr bwMode="auto">
            <a:xfrm>
              <a:off x="2465065" y="4103504"/>
              <a:ext cx="1314470" cy="1313017"/>
              <a:chOff x="4157175" y="2594869"/>
              <a:chExt cx="1106126" cy="1094279"/>
            </a:xfrm>
          </p:grpSpPr>
          <p:sp>
            <p:nvSpPr>
              <p:cNvPr id="20" name="Oval 19"/>
              <p:cNvSpPr/>
              <p:nvPr/>
            </p:nvSpPr>
            <p:spPr>
              <a:xfrm>
                <a:off x="4157176" y="2594870"/>
                <a:ext cx="1106126" cy="1094279"/>
              </a:xfrm>
              <a:prstGeom prst="ellipse">
                <a:avLst/>
              </a:prstGeom>
              <a:solidFill>
                <a:srgbClr val="1C64B4"/>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latin typeface="Century Gothic"/>
                </a:endParaRPr>
              </a:p>
            </p:txBody>
          </p:sp>
          <p:sp>
            <p:nvSpPr>
              <p:cNvPr id="30738" name="TextBox 20"/>
              <p:cNvSpPr txBox="1">
                <a:spLocks noChangeArrowheads="1"/>
              </p:cNvSpPr>
              <p:nvPr/>
            </p:nvSpPr>
            <p:spPr bwMode="auto">
              <a:xfrm>
                <a:off x="4164420" y="2860158"/>
                <a:ext cx="1084520" cy="38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200" b="1">
                    <a:solidFill>
                      <a:schemeClr val="bg1"/>
                    </a:solidFill>
                    <a:latin typeface="Century Gothic" charset="0"/>
                  </a:rPr>
                  <a:t>Content Knowledge</a:t>
                </a:r>
              </a:p>
            </p:txBody>
          </p:sp>
        </p:grpSp>
        <p:grpSp>
          <p:nvGrpSpPr>
            <p:cNvPr id="30734" name="Group 21"/>
            <p:cNvGrpSpPr>
              <a:grpSpLocks/>
            </p:cNvGrpSpPr>
            <p:nvPr/>
          </p:nvGrpSpPr>
          <p:grpSpPr bwMode="auto">
            <a:xfrm>
              <a:off x="5478188" y="4165424"/>
              <a:ext cx="1314470" cy="1314605"/>
              <a:chOff x="4157371" y="2594198"/>
              <a:chExt cx="1106126" cy="1095602"/>
            </a:xfrm>
          </p:grpSpPr>
          <p:sp>
            <p:nvSpPr>
              <p:cNvPr id="18" name="Oval 17"/>
              <p:cNvSpPr/>
              <p:nvPr/>
            </p:nvSpPr>
            <p:spPr>
              <a:xfrm>
                <a:off x="4157371" y="2594198"/>
                <a:ext cx="1106126" cy="1095602"/>
              </a:xfrm>
              <a:prstGeom prst="ellipse">
                <a:avLst/>
              </a:prstGeom>
              <a:solidFill>
                <a:srgbClr val="1C64B4"/>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latin typeface="Century Gothic"/>
                </a:endParaRPr>
              </a:p>
            </p:txBody>
          </p:sp>
          <p:sp>
            <p:nvSpPr>
              <p:cNvPr id="30736" name="TextBox 18"/>
              <p:cNvSpPr txBox="1">
                <a:spLocks noChangeArrowheads="1"/>
              </p:cNvSpPr>
              <p:nvPr/>
            </p:nvSpPr>
            <p:spPr bwMode="auto">
              <a:xfrm>
                <a:off x="4164420" y="2860158"/>
                <a:ext cx="1084520" cy="38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200" b="1">
                    <a:solidFill>
                      <a:schemeClr val="bg1"/>
                    </a:solidFill>
                    <a:latin typeface="Century Gothic" charset="0"/>
                  </a:rPr>
                  <a:t>Foundational Skills</a:t>
                </a:r>
              </a:p>
            </p:txBody>
          </p:sp>
        </p:grpSp>
      </p:grpSp>
      <p:pic>
        <p:nvPicPr>
          <p:cNvPr id="5" name="Picture 5" descr="framework icon.tiff"/>
          <p:cNvPicPr>
            <a:picLocks noChangeAspect="1"/>
          </p:cNvPicPr>
          <p:nvPr/>
        </p:nvPicPr>
        <p:blipFill>
          <a:blip r:embed="rId3">
            <a:extLst>
              <a:ext uri="{28A0092B-C50C-407E-A947-70E740481C1C}">
                <a14:useLocalDpi xmlns:a14="http://schemas.microsoft.com/office/drawing/2010/main" val="0"/>
              </a:ext>
            </a:extLst>
          </a:blip>
          <a:srcRect l="43124" t="48299" r="46675" b="38385"/>
          <a:stretch>
            <a:fillRect/>
          </a:stretch>
        </p:blipFill>
        <p:spPr bwMode="auto">
          <a:xfrm>
            <a:off x="4175759" y="3282689"/>
            <a:ext cx="957202" cy="914400"/>
          </a:xfrm>
          <a:prstGeom prst="ellipse">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7" name="Picture 5" descr="framework icon.tiff"/>
          <p:cNvPicPr>
            <a:picLocks noChangeAspect="1"/>
          </p:cNvPicPr>
          <p:nvPr/>
        </p:nvPicPr>
        <p:blipFill>
          <a:blip r:embed="rId3">
            <a:extLst>
              <a:ext uri="{28A0092B-C50C-407E-A947-70E740481C1C}">
                <a14:useLocalDpi xmlns:a14="http://schemas.microsoft.com/office/drawing/2010/main" val="0"/>
              </a:ext>
            </a:extLst>
          </a:blip>
          <a:srcRect l="34844" t="31719" r="37960" b="31119"/>
          <a:stretch>
            <a:fillRect/>
          </a:stretch>
        </p:blipFill>
        <p:spPr bwMode="auto">
          <a:xfrm>
            <a:off x="3402419" y="2147749"/>
            <a:ext cx="2551814" cy="2551814"/>
          </a:xfrm>
          <a:prstGeom prst="ellipse">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9" name="Picture 5" descr="framework icon.tiff"/>
          <p:cNvPicPr>
            <a:picLocks noChangeAspect="1"/>
          </p:cNvPicPr>
          <p:nvPr/>
        </p:nvPicPr>
        <p:blipFill>
          <a:blip r:embed="rId3">
            <a:extLst>
              <a:ext uri="{28A0092B-C50C-407E-A947-70E740481C1C}">
                <a14:useLocalDpi xmlns:a14="http://schemas.microsoft.com/office/drawing/2010/main" val="0"/>
              </a:ext>
            </a:extLst>
          </a:blip>
          <a:srcRect l="20108" t="12070" r="23850" b="10961"/>
          <a:stretch>
            <a:fillRect/>
          </a:stretch>
        </p:blipFill>
        <p:spPr bwMode="auto">
          <a:xfrm>
            <a:off x="1869734" y="655089"/>
            <a:ext cx="5577840" cy="5605719"/>
          </a:xfrm>
          <a:prstGeom prst="ellipse">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40" name="Picture 5" descr="framework icon.tiff"/>
          <p:cNvPicPr>
            <a:picLocks noChangeAspect="1"/>
          </p:cNvPicPr>
          <p:nvPr/>
        </p:nvPicPr>
        <p:blipFill>
          <a:blip r:embed="rId3">
            <a:extLst>
              <a:ext uri="{28A0092B-C50C-407E-A947-70E740481C1C}">
                <a14:useLocalDpi xmlns:a14="http://schemas.microsoft.com/office/drawing/2010/main" val="0"/>
              </a:ext>
            </a:extLst>
          </a:blip>
          <a:srcRect l="14600" t="5106" r="18072" b="2979"/>
          <a:stretch>
            <a:fillRect/>
          </a:stretch>
        </p:blipFill>
        <p:spPr bwMode="auto">
          <a:xfrm>
            <a:off x="1353356" y="84398"/>
            <a:ext cx="6701050" cy="6694227"/>
          </a:xfrm>
          <a:prstGeom prst="ellipse">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30726" name="TextBox 1"/>
          <p:cNvSpPr txBox="1">
            <a:spLocks noChangeArrowheads="1"/>
          </p:cNvSpPr>
          <p:nvPr/>
        </p:nvSpPr>
        <p:spPr bwMode="auto">
          <a:xfrm>
            <a:off x="-6350" y="6275388"/>
            <a:ext cx="3276600"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700">
                <a:latin typeface="Century Gothic" charset="0"/>
                <a:cs typeface="Century Gothic" charset="0"/>
              </a:rPr>
              <a:t>Source: ELA/ELD Framework Chapter 2 p. 4</a:t>
            </a:r>
          </a:p>
        </p:txBody>
      </p:sp>
      <p:pic>
        <p:nvPicPr>
          <p:cNvPr id="27" name="Shape 437"/>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04800"/>
            <a:ext cx="1222375" cy="12033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3" descr="Screen Shot 2014-01-10 at 12.13.3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0" y="728663"/>
            <a:ext cx="8988425" cy="612933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307975" y="3475038"/>
            <a:ext cx="6427788" cy="3074987"/>
          </a:xfrm>
          <a:prstGeom prst="rect">
            <a:avLst/>
          </a:prstGeom>
          <a:noFill/>
          <a:ln w="57150" cmpd="sng">
            <a:solidFill>
              <a:schemeClr val="accent2">
                <a:lumMod val="75000"/>
              </a:schemeClr>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n>
                <a:solidFill>
                  <a:srgbClr val="000000"/>
                </a:solidFill>
              </a:ln>
            </a:endParaRPr>
          </a:p>
        </p:txBody>
      </p:sp>
      <p:sp>
        <p:nvSpPr>
          <p:cNvPr id="40963" name="TextBox 6"/>
          <p:cNvSpPr txBox="1">
            <a:spLocks noChangeArrowheads="1"/>
          </p:cNvSpPr>
          <p:nvPr/>
        </p:nvSpPr>
        <p:spPr bwMode="auto">
          <a:xfrm>
            <a:off x="338138" y="206375"/>
            <a:ext cx="8440737"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2800" b="1">
                <a:solidFill>
                  <a:srgbClr val="000000"/>
                </a:solidFill>
                <a:latin typeface="Century Gothic" charset="0"/>
                <a:cs typeface="Century Gothic" charset="0"/>
              </a:rPr>
              <a:t>Section I, Part I: Interacting in Meaningful Ways</a:t>
            </a:r>
          </a:p>
        </p:txBody>
      </p:sp>
      <p:sp>
        <p:nvSpPr>
          <p:cNvPr id="7" name="TextBox 6"/>
          <p:cNvSpPr txBox="1">
            <a:spLocks noChangeArrowheads="1"/>
          </p:cNvSpPr>
          <p:nvPr/>
        </p:nvSpPr>
        <p:spPr bwMode="auto">
          <a:xfrm>
            <a:off x="7513638" y="6458480"/>
            <a:ext cx="1596496" cy="369332"/>
          </a:xfrm>
          <a:prstGeom prst="rect">
            <a:avLst/>
          </a:prstGeom>
          <a:solidFill>
            <a:srgbClr val="FFFF00"/>
          </a:solidFill>
          <a:ln w="9525">
            <a:solidFill>
              <a:schemeClr val="tx1">
                <a:alpha val="94901"/>
              </a:schemeClr>
            </a:solidFill>
            <a:miter lim="800000"/>
            <a:headEnd/>
            <a:tailEnd/>
          </a:ln>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smtClean="0">
                <a:latin typeface="News Gothic MT" charset="0"/>
              </a:rPr>
              <a:t>Table Copy</a:t>
            </a:r>
            <a:endParaRPr lang="en-US" sz="1800" b="1" dirty="0">
              <a:latin typeface="News Gothic MT"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609600" y="1670050"/>
            <a:ext cx="7772400" cy="2959100"/>
          </a:xfrm>
        </p:spPr>
        <p:txBody>
          <a:bodyPr rtlCol="0">
            <a:normAutofit fontScale="90000"/>
          </a:bodyPr>
          <a:lstStyle/>
          <a:p>
            <a:pPr algn="ctr" eaLnBrk="1" fontAlgn="auto" hangingPunct="1">
              <a:spcAft>
                <a:spcPts val="0"/>
              </a:spcAft>
              <a:defRPr/>
            </a:pPr>
            <a:r>
              <a:rPr lang="en-US" sz="5400" cap="none" dirty="0">
                <a:effectLst>
                  <a:outerShdw blurRad="38100" dist="38100" dir="2700000" algn="tl">
                    <a:srgbClr val="DDDDDD"/>
                  </a:outerShdw>
                </a:effectLst>
                <a:latin typeface="Century Gothic"/>
                <a:ea typeface="+mj-ea"/>
                <a:cs typeface="Century Gothic"/>
              </a:rPr>
              <a:t>Developing Content and Language </a:t>
            </a:r>
            <a:r>
              <a:rPr lang="en-US" sz="5400" cap="none" dirty="0" smtClean="0">
                <a:effectLst>
                  <a:outerShdw blurRad="38100" dist="38100" dir="2700000" algn="tl">
                    <a:srgbClr val="DDDDDD"/>
                  </a:outerShdw>
                </a:effectLst>
                <a:latin typeface="Century Gothic"/>
                <a:ea typeface="+mj-ea"/>
                <a:cs typeface="Century Gothic"/>
              </a:rPr>
              <a:t>Objectives and Guiding Questions</a:t>
            </a:r>
            <a:endParaRPr lang="en-US" sz="5400" cap="none" dirty="0">
              <a:effectLst>
                <a:outerShdw blurRad="38100" dist="38100" dir="2700000" algn="tl">
                  <a:srgbClr val="DDDDDD"/>
                </a:outerShdw>
              </a:effectLst>
              <a:latin typeface="Century Gothic"/>
              <a:ea typeface="+mj-ea"/>
              <a:cs typeface="Century Gothic"/>
            </a:endParaRPr>
          </a:p>
        </p:txBody>
      </p:sp>
    </p:spTree>
    <p:extLst>
      <p:ext uri="{BB962C8B-B14F-4D97-AF65-F5344CB8AC3E}">
        <p14:creationId xmlns:p14="http://schemas.microsoft.com/office/powerpoint/2010/main" val="413498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
            <a:ext cx="8763000" cy="1470025"/>
          </a:xfrm>
        </p:spPr>
        <p:txBody>
          <a:bodyPr>
            <a:normAutofit fontScale="90000"/>
          </a:bodyPr>
          <a:lstStyle/>
          <a:p>
            <a:r>
              <a:rPr lang="en-US" dirty="0"/>
              <a:t>What is the difference between content objective and language objectives?</a:t>
            </a:r>
            <a:br>
              <a:rPr lang="en-US" dirty="0"/>
            </a:br>
            <a:endParaRPr lang="en-US" dirty="0"/>
          </a:p>
        </p:txBody>
      </p:sp>
      <p:sp>
        <p:nvSpPr>
          <p:cNvPr id="3" name="Subtitle 2"/>
          <p:cNvSpPr>
            <a:spLocks noGrp="1"/>
          </p:cNvSpPr>
          <p:nvPr>
            <p:ph type="subTitle" idx="1"/>
          </p:nvPr>
        </p:nvSpPr>
        <p:spPr>
          <a:xfrm>
            <a:off x="152400" y="1447800"/>
            <a:ext cx="8915400" cy="5562600"/>
          </a:xfrm>
        </p:spPr>
        <p:txBody>
          <a:bodyPr>
            <a:normAutofit fontScale="70000" lnSpcReduction="20000"/>
          </a:bodyPr>
          <a:lstStyle/>
          <a:p>
            <a:r>
              <a:rPr lang="en-US" b="1" dirty="0" smtClean="0"/>
              <a:t>The </a:t>
            </a:r>
            <a:r>
              <a:rPr lang="en-US" b="1" dirty="0"/>
              <a:t>content objective tells what students will learn during the lesson</a:t>
            </a:r>
            <a:r>
              <a:rPr lang="en-US" b="1" dirty="0" smtClean="0"/>
              <a:t>.</a:t>
            </a:r>
          </a:p>
          <a:p>
            <a:endParaRPr lang="en-US" dirty="0" smtClean="0"/>
          </a:p>
          <a:p>
            <a:r>
              <a:rPr lang="en-US" dirty="0" smtClean="0"/>
              <a:t> </a:t>
            </a:r>
            <a:r>
              <a:rPr lang="en-US" b="1" i="1" dirty="0"/>
              <a:t>Example: </a:t>
            </a:r>
            <a:r>
              <a:rPr lang="en-US" dirty="0"/>
              <a:t>“Today you will learn about the causes of the American Revolution</a:t>
            </a:r>
            <a:r>
              <a:rPr lang="en-US" dirty="0" smtClean="0"/>
              <a:t>.”</a:t>
            </a:r>
          </a:p>
          <a:p>
            <a:endParaRPr lang="en-US" dirty="0"/>
          </a:p>
          <a:p>
            <a:r>
              <a:rPr lang="en-US" b="1" dirty="0"/>
              <a:t>The language objective tells how the students will learn and/or demonstrate their mastery of the lesson by reading, speaking, writing, or listening. </a:t>
            </a:r>
            <a:endParaRPr lang="en-US" b="1" dirty="0" smtClean="0"/>
          </a:p>
          <a:p>
            <a:endParaRPr lang="en-US" b="1" dirty="0"/>
          </a:p>
          <a:p>
            <a:r>
              <a:rPr lang="en-US" b="1" i="1" dirty="0" smtClean="0"/>
              <a:t>Example</a:t>
            </a:r>
            <a:r>
              <a:rPr lang="en-US" b="1" i="1" dirty="0"/>
              <a:t>: </a:t>
            </a:r>
            <a:r>
              <a:rPr lang="en-US" dirty="0"/>
              <a:t>You will be able to </a:t>
            </a:r>
            <a:r>
              <a:rPr lang="en-US" dirty="0" smtClean="0"/>
              <a:t>compare and contrast with </a:t>
            </a:r>
            <a:r>
              <a:rPr lang="en-US" smtClean="0"/>
              <a:t>a partner </a:t>
            </a:r>
            <a:r>
              <a:rPr lang="en-US" dirty="0" smtClean="0"/>
              <a:t>the </a:t>
            </a:r>
            <a:r>
              <a:rPr lang="en-US" smtClean="0"/>
              <a:t>causes of the </a:t>
            </a:r>
            <a:r>
              <a:rPr lang="en-US" dirty="0"/>
              <a:t>French and Indian War and the American </a:t>
            </a:r>
            <a:r>
              <a:rPr lang="en-US" dirty="0" smtClean="0"/>
              <a:t>Revolution by creating a Double Bubble Map. </a:t>
            </a:r>
          </a:p>
          <a:p>
            <a:endParaRPr lang="en-US" dirty="0"/>
          </a:p>
          <a:p>
            <a:r>
              <a:rPr lang="en-US" b="1" dirty="0" smtClean="0"/>
              <a:t>A </a:t>
            </a:r>
            <a:r>
              <a:rPr lang="en-US" b="1" dirty="0"/>
              <a:t>guiding question is the fundamental query that directs the search for </a:t>
            </a:r>
            <a:r>
              <a:rPr lang="en-US" b="1" dirty="0" smtClean="0"/>
              <a:t>understanding!</a:t>
            </a:r>
          </a:p>
          <a:p>
            <a:endParaRPr lang="en-US" b="1" dirty="0"/>
          </a:p>
          <a:p>
            <a:r>
              <a:rPr lang="en-US" b="1" i="1" dirty="0" smtClean="0"/>
              <a:t>Example: </a:t>
            </a:r>
            <a:r>
              <a:rPr lang="en-US" dirty="0"/>
              <a:t>How did the development of the colonies lead to rebellion</a:t>
            </a:r>
            <a:r>
              <a:rPr lang="en-US" dirty="0" smtClean="0"/>
              <a:t>?</a:t>
            </a:r>
            <a:endParaRPr lang="en-US" b="1" i="1" dirty="0" smtClean="0"/>
          </a:p>
          <a:p>
            <a:endParaRPr lang="en-US" b="1" dirty="0"/>
          </a:p>
          <a:p>
            <a:endParaRPr lang="en-US" dirty="0" smtClean="0"/>
          </a:p>
          <a:p>
            <a:endParaRPr lang="en-US" dirty="0"/>
          </a:p>
          <a:p>
            <a:endParaRPr lang="en-US" dirty="0"/>
          </a:p>
          <a:p>
            <a:endParaRPr lang="en-US" dirty="0"/>
          </a:p>
        </p:txBody>
      </p:sp>
    </p:spTree>
    <p:extLst>
      <p:ext uri="{BB962C8B-B14F-4D97-AF65-F5344CB8AC3E}">
        <p14:creationId xmlns:p14="http://schemas.microsoft.com/office/powerpoint/2010/main" val="5166217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143000"/>
          </a:xfrm>
        </p:spPr>
        <p:txBody>
          <a:bodyPr>
            <a:normAutofit fontScale="90000"/>
          </a:bodyPr>
          <a:lstStyle/>
          <a:p>
            <a:r>
              <a:rPr lang="en-US" sz="4000" dirty="0"/>
              <a:t>Checklist for Evaluating Content and Language Objectives </a:t>
            </a:r>
            <a:r>
              <a:rPr lang="en-US" sz="4000" dirty="0" smtClean="0"/>
              <a:t/>
            </a:r>
            <a:br>
              <a:rPr lang="en-US" sz="4000" dirty="0" smtClean="0"/>
            </a:br>
            <a:endParaRPr lang="en-US" dirty="0"/>
          </a:p>
        </p:txBody>
      </p:sp>
      <p:sp>
        <p:nvSpPr>
          <p:cNvPr id="3" name="Content Placeholder 2"/>
          <p:cNvSpPr>
            <a:spLocks noGrp="1"/>
          </p:cNvSpPr>
          <p:nvPr>
            <p:ph idx="1"/>
          </p:nvPr>
        </p:nvSpPr>
        <p:spPr>
          <a:xfrm>
            <a:off x="152400" y="1219200"/>
            <a:ext cx="8915400" cy="5638800"/>
          </a:xfrm>
        </p:spPr>
        <p:txBody>
          <a:bodyPr>
            <a:normAutofit fontScale="92500" lnSpcReduction="10000"/>
          </a:bodyPr>
          <a:lstStyle/>
          <a:p>
            <a:r>
              <a:rPr lang="en-US" dirty="0"/>
              <a:t>The objectives are </a:t>
            </a:r>
            <a:r>
              <a:rPr lang="en-US" dirty="0" smtClean="0"/>
              <a:t>observable.  </a:t>
            </a:r>
          </a:p>
          <a:p>
            <a:r>
              <a:rPr lang="en-US" dirty="0" smtClean="0"/>
              <a:t>The </a:t>
            </a:r>
            <a:r>
              <a:rPr lang="en-US" dirty="0"/>
              <a:t>objectives are written and presented in language the students can understand.</a:t>
            </a:r>
          </a:p>
          <a:p>
            <a:r>
              <a:rPr lang="en-US" dirty="0"/>
              <a:t>The content objective is related to the key concept of the lesson.</a:t>
            </a:r>
          </a:p>
          <a:p>
            <a:r>
              <a:rPr lang="en-US" dirty="0"/>
              <a:t>The language objective promotes student academic language growth (it is not something most students already do well).</a:t>
            </a:r>
          </a:p>
          <a:p>
            <a:r>
              <a:rPr lang="en-US" dirty="0"/>
              <a:t>The language objective connects clearly with the lesson topic or lesson activities.</a:t>
            </a:r>
          </a:p>
          <a:p>
            <a:r>
              <a:rPr lang="en-US" dirty="0"/>
              <a:t>I have a plan for assessing student progress on meeting these objectives during </a:t>
            </a:r>
            <a:r>
              <a:rPr lang="en-US" dirty="0" smtClean="0"/>
              <a:t>the lesson.</a:t>
            </a:r>
            <a:endParaRPr lang="en-US" dirty="0"/>
          </a:p>
          <a:p>
            <a:endParaRPr lang="en-US" dirty="0"/>
          </a:p>
        </p:txBody>
      </p:sp>
    </p:spTree>
    <p:extLst>
      <p:ext uri="{BB962C8B-B14F-4D97-AF65-F5344CB8AC3E}">
        <p14:creationId xmlns:p14="http://schemas.microsoft.com/office/powerpoint/2010/main" val="1410994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42975"/>
          </a:xfrm>
          <a:effectLst>
            <a:outerShdw blurRad="40000" dist="23000" dir="5400000" rotWithShape="0">
              <a:srgbClr val="000000">
                <a:alpha val="34998"/>
              </a:srgbClr>
            </a:outerShdw>
          </a:effectLst>
          <a:extLst>
            <a:ext uri="{91240B29-F687-4f45-9708-019B960494DF}">
              <a14:hiddenLine xmlns:a14="http://schemas.microsoft.com/office/drawing/2010/main" xmlns="" w="9525" cap="flat" cmpd="sng">
                <a:solidFill>
                  <a:srgbClr val="000000"/>
                </a:solidFill>
                <a:prstDash val="solid"/>
                <a:miter lim="800000"/>
                <a:headEnd/>
                <a:tailEnd/>
              </a14:hiddenLine>
            </a:ext>
          </a:extLst>
        </p:spPr>
        <p:txBody>
          <a:bodyPr rtlCol="0">
            <a:normAutofit/>
          </a:bodyPr>
          <a:lstStyle/>
          <a:p>
            <a:pPr eaLnBrk="1" fontAlgn="auto" hangingPunct="1">
              <a:spcAft>
                <a:spcPts val="0"/>
              </a:spcAft>
              <a:defRPr/>
            </a:pPr>
            <a:r>
              <a:rPr lang="en-US" sz="3600" b="1">
                <a:effectLst>
                  <a:outerShdw blurRad="38100" dist="38100" dir="2700000" algn="tl">
                    <a:srgbClr val="DDDDDD"/>
                  </a:outerShdw>
                </a:effectLst>
                <a:latin typeface="Century Gothic" charset="0"/>
                <a:ea typeface="+mj-ea"/>
                <a:cs typeface="+mj-cs"/>
              </a:rPr>
              <a:t>Developing Content Objectives</a:t>
            </a:r>
          </a:p>
        </p:txBody>
      </p:sp>
      <p:sp>
        <p:nvSpPr>
          <p:cNvPr id="14338" name="TextBox 3"/>
          <p:cNvSpPr txBox="1">
            <a:spLocks noChangeArrowheads="1"/>
          </p:cNvSpPr>
          <p:nvPr/>
        </p:nvSpPr>
        <p:spPr bwMode="auto">
          <a:xfrm>
            <a:off x="381000" y="3352800"/>
            <a:ext cx="8229600" cy="22463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b="1">
                <a:latin typeface="Century Gothic" charset="0"/>
              </a:rPr>
              <a:t>Artistic Perception 1.1</a:t>
            </a:r>
          </a:p>
          <a:p>
            <a:pPr eaLnBrk="1" hangingPunct="1"/>
            <a:r>
              <a:rPr lang="en-US" sz="2000">
                <a:latin typeface="Century Gothic" charset="0"/>
              </a:rPr>
              <a:t>Perceive and describe rhythm and movement in works of art and in the environment</a:t>
            </a:r>
          </a:p>
          <a:p>
            <a:pPr eaLnBrk="1" hangingPunct="1"/>
            <a:endParaRPr lang="en-US" sz="2000" b="1">
              <a:latin typeface="Century Gothic" charset="0"/>
            </a:endParaRPr>
          </a:p>
          <a:p>
            <a:pPr eaLnBrk="1" hangingPunct="1"/>
            <a:r>
              <a:rPr lang="en-US" sz="2000" b="1">
                <a:latin typeface="Century Gothic" charset="0"/>
              </a:rPr>
              <a:t>Content Objective Example:</a:t>
            </a:r>
            <a:endParaRPr lang="en-US" sz="2000">
              <a:latin typeface="Century Gothic" charset="0"/>
            </a:endParaRPr>
          </a:p>
          <a:p>
            <a:pPr eaLnBrk="1" hangingPunct="1"/>
            <a:r>
              <a:rPr lang="en-US" sz="2000">
                <a:latin typeface="Century Gothic" charset="0"/>
              </a:rPr>
              <a:t>Students will be able to identify and describe movement in a work of art.</a:t>
            </a:r>
          </a:p>
        </p:txBody>
      </p:sp>
      <p:sp>
        <p:nvSpPr>
          <p:cNvPr id="7" name="Shape 286"/>
          <p:cNvSpPr>
            <a:spLocks noChangeArrowheads="1"/>
          </p:cNvSpPr>
          <p:nvPr/>
        </p:nvSpPr>
        <p:spPr bwMode="auto">
          <a:xfrm>
            <a:off x="4268788" y="1866900"/>
            <a:ext cx="625475" cy="698500"/>
          </a:xfrm>
          <a:prstGeom prst="rightArrow">
            <a:avLst>
              <a:gd name="adj1" fmla="val 60000"/>
              <a:gd name="adj2" fmla="val 50000"/>
            </a:avLst>
          </a:prstGeom>
          <a:solidFill>
            <a:schemeClr val="tx2">
              <a:lumMod val="40000"/>
              <a:lumOff val="60000"/>
            </a:schemeClr>
          </a:solidFill>
          <a:ln w="9525">
            <a:solidFill>
              <a:srgbClr val="000000"/>
            </a:solidFill>
            <a:round/>
            <a:headEnd/>
            <a:tailEnd/>
          </a:ln>
        </p:spPr>
        <p:txBody>
          <a:bodyPr lIns="91425" tIns="91425" rIns="91425" bIns="91425" anchor="ctr"/>
          <a:lstStyle/>
          <a:p>
            <a:pPr fontAlgn="auto">
              <a:spcBef>
                <a:spcPts val="0"/>
              </a:spcBef>
              <a:spcAft>
                <a:spcPts val="0"/>
              </a:spcAft>
              <a:buClr>
                <a:srgbClr val="000000"/>
              </a:buClr>
              <a:buFont typeface="Arial" charset="0"/>
              <a:buNone/>
              <a:defRPr/>
            </a:pPr>
            <a:endParaRPr lang="en-US" sz="1400">
              <a:solidFill>
                <a:srgbClr val="000000"/>
              </a:solidFill>
              <a:latin typeface="Arial" charset="0"/>
              <a:ea typeface="+mn-ea"/>
              <a:cs typeface="Arial" charset="0"/>
              <a:sym typeface="Arial" charset="0"/>
            </a:endParaRPr>
          </a:p>
        </p:txBody>
      </p:sp>
      <p:sp>
        <p:nvSpPr>
          <p:cNvPr id="9" name="Shape 288"/>
          <p:cNvSpPr>
            <a:spLocks noChangeArrowheads="1"/>
          </p:cNvSpPr>
          <p:nvPr/>
        </p:nvSpPr>
        <p:spPr bwMode="auto">
          <a:xfrm>
            <a:off x="395288" y="1373188"/>
            <a:ext cx="3516312" cy="1689100"/>
          </a:xfrm>
          <a:prstGeom prst="roundRect">
            <a:avLst>
              <a:gd name="adj" fmla="val 10000"/>
            </a:avLst>
          </a:prstGeom>
          <a:solidFill>
            <a:schemeClr val="tx2">
              <a:lumMod val="40000"/>
              <a:lumOff val="60000"/>
            </a:schemeClr>
          </a:solidFill>
          <a:ln w="57150">
            <a:solidFill>
              <a:srgbClr val="000000"/>
            </a:solidFill>
            <a:round/>
            <a:headEnd/>
            <a:tailEnd/>
          </a:ln>
        </p:spPr>
        <p:txBody>
          <a:bodyPr lIns="91425" tIns="91425" rIns="91425" bIns="91425" anchor="ctr"/>
          <a:lstStyle/>
          <a:p>
            <a:pPr fontAlgn="auto">
              <a:spcBef>
                <a:spcPts val="0"/>
              </a:spcBef>
              <a:spcAft>
                <a:spcPts val="0"/>
              </a:spcAft>
              <a:buClr>
                <a:srgbClr val="000000"/>
              </a:buClr>
              <a:buFont typeface="Arial" charset="0"/>
              <a:buNone/>
              <a:defRPr/>
            </a:pPr>
            <a:endParaRPr lang="en-US" sz="1400">
              <a:solidFill>
                <a:srgbClr val="000000"/>
              </a:solidFill>
              <a:latin typeface="Arial" charset="0"/>
              <a:ea typeface="+mn-ea"/>
              <a:cs typeface="Arial" charset="0"/>
              <a:sym typeface="Arial" charset="0"/>
            </a:endParaRPr>
          </a:p>
        </p:txBody>
      </p:sp>
      <p:sp>
        <p:nvSpPr>
          <p:cNvPr id="10" name="Shape 289"/>
          <p:cNvSpPr txBox="1">
            <a:spLocks noChangeArrowheads="1"/>
          </p:cNvSpPr>
          <p:nvPr/>
        </p:nvSpPr>
        <p:spPr bwMode="auto">
          <a:xfrm>
            <a:off x="457200" y="1422400"/>
            <a:ext cx="3276600" cy="1590675"/>
          </a:xfrm>
          <a:prstGeom prst="rect">
            <a:avLst/>
          </a:prstGeom>
          <a:solidFill>
            <a:schemeClr val="tx2">
              <a:lumMod val="40000"/>
              <a:lumOff val="60000"/>
            </a:schemeClr>
          </a:solidFill>
          <a:ln>
            <a:noFill/>
          </a:ln>
          <a:extLst/>
        </p:spPr>
        <p:txBody>
          <a:bodyPr lIns="179050" tIns="179050" rIns="179050" bIns="179050"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spcBef>
                <a:spcPts val="0"/>
              </a:spcBef>
              <a:spcAft>
                <a:spcPts val="1650"/>
              </a:spcAft>
              <a:buClr>
                <a:srgbClr val="000000"/>
              </a:buClr>
              <a:buSzPct val="25000"/>
              <a:buFont typeface="Calibri" charset="0"/>
              <a:buNone/>
              <a:defRPr/>
            </a:pPr>
            <a:r>
              <a:rPr lang="en-US" sz="2800" dirty="0" smtClean="0">
                <a:solidFill>
                  <a:srgbClr val="000000"/>
                </a:solidFill>
                <a:latin typeface="+mj-lt"/>
                <a:cs typeface="Calibri" charset="0"/>
                <a:sym typeface="Calibri" charset="0"/>
              </a:rPr>
              <a:t>Visual and Performing Arts Content Standards</a:t>
            </a:r>
          </a:p>
        </p:txBody>
      </p:sp>
      <p:sp>
        <p:nvSpPr>
          <p:cNvPr id="11" name="Shape 288"/>
          <p:cNvSpPr>
            <a:spLocks noChangeArrowheads="1"/>
          </p:cNvSpPr>
          <p:nvPr/>
        </p:nvSpPr>
        <p:spPr bwMode="auto">
          <a:xfrm>
            <a:off x="5154613" y="1358900"/>
            <a:ext cx="3516312" cy="1689100"/>
          </a:xfrm>
          <a:prstGeom prst="roundRect">
            <a:avLst>
              <a:gd name="adj" fmla="val 10000"/>
            </a:avLst>
          </a:prstGeom>
          <a:solidFill>
            <a:schemeClr val="tx2">
              <a:lumMod val="40000"/>
              <a:lumOff val="60000"/>
            </a:schemeClr>
          </a:solidFill>
          <a:ln w="57150">
            <a:solidFill>
              <a:srgbClr val="000000"/>
            </a:solidFill>
            <a:round/>
            <a:headEnd/>
            <a:tailEnd/>
          </a:ln>
        </p:spPr>
        <p:txBody>
          <a:bodyPr lIns="91425" tIns="91425" rIns="91425" bIns="91425" anchor="ctr"/>
          <a:lstStyle/>
          <a:p>
            <a:pPr fontAlgn="auto">
              <a:spcBef>
                <a:spcPts val="0"/>
              </a:spcBef>
              <a:spcAft>
                <a:spcPts val="0"/>
              </a:spcAft>
              <a:buClr>
                <a:srgbClr val="000000"/>
              </a:buClr>
              <a:buFont typeface="Arial" charset="0"/>
              <a:buNone/>
              <a:defRPr/>
            </a:pPr>
            <a:endParaRPr lang="en-US" sz="1400">
              <a:solidFill>
                <a:srgbClr val="000000"/>
              </a:solidFill>
              <a:latin typeface="Arial" charset="0"/>
              <a:ea typeface="+mn-ea"/>
              <a:cs typeface="Arial" charset="0"/>
              <a:sym typeface="Arial" charset="0"/>
            </a:endParaRPr>
          </a:p>
        </p:txBody>
      </p:sp>
      <p:sp>
        <p:nvSpPr>
          <p:cNvPr id="12" name="Shape 289"/>
          <p:cNvSpPr txBox="1">
            <a:spLocks noChangeArrowheads="1"/>
          </p:cNvSpPr>
          <p:nvPr/>
        </p:nvSpPr>
        <p:spPr bwMode="auto">
          <a:xfrm>
            <a:off x="5214938" y="1422400"/>
            <a:ext cx="3395662" cy="1590675"/>
          </a:xfrm>
          <a:prstGeom prst="rect">
            <a:avLst/>
          </a:prstGeom>
          <a:solidFill>
            <a:schemeClr val="tx2">
              <a:lumMod val="40000"/>
              <a:lumOff val="60000"/>
            </a:schemeClr>
          </a:solidFill>
          <a:ln>
            <a:noFill/>
          </a:ln>
          <a:extLst/>
        </p:spPr>
        <p:txBody>
          <a:bodyPr lIns="179050" tIns="179050" rIns="179050" bIns="179050"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lnSpc>
                <a:spcPct val="90000"/>
              </a:lnSpc>
              <a:spcBef>
                <a:spcPts val="0"/>
              </a:spcBef>
              <a:spcAft>
                <a:spcPts val="1650"/>
              </a:spcAft>
              <a:buClr>
                <a:srgbClr val="000000"/>
              </a:buClr>
              <a:buSzPct val="25000"/>
              <a:buFont typeface="Calibri" charset="0"/>
              <a:buNone/>
              <a:defRPr/>
            </a:pPr>
            <a:r>
              <a:rPr lang="en-US" sz="2800" dirty="0" smtClean="0">
                <a:solidFill>
                  <a:srgbClr val="000000"/>
                </a:solidFill>
                <a:latin typeface="+mj-lt"/>
                <a:cs typeface="Calibri" charset="0"/>
                <a:sym typeface="Calibri" charset="0"/>
              </a:rPr>
              <a:t>Content </a:t>
            </a:r>
          </a:p>
          <a:p>
            <a:pPr algn="ctr" eaLnBrk="1" fontAlgn="auto" hangingPunct="1">
              <a:lnSpc>
                <a:spcPct val="90000"/>
              </a:lnSpc>
              <a:spcBef>
                <a:spcPts val="0"/>
              </a:spcBef>
              <a:spcAft>
                <a:spcPts val="1650"/>
              </a:spcAft>
              <a:buClr>
                <a:srgbClr val="000000"/>
              </a:buClr>
              <a:buSzPct val="25000"/>
              <a:buFont typeface="Calibri" charset="0"/>
              <a:buNone/>
              <a:defRPr/>
            </a:pPr>
            <a:r>
              <a:rPr lang="en-US" sz="2800" dirty="0" smtClean="0">
                <a:solidFill>
                  <a:srgbClr val="000000"/>
                </a:solidFill>
                <a:latin typeface="+mj-lt"/>
                <a:cs typeface="Calibri" charset="0"/>
                <a:sym typeface="Calibri" charset="0"/>
              </a:rPr>
              <a:t>Objective</a:t>
            </a:r>
          </a:p>
        </p:txBody>
      </p:sp>
    </p:spTree>
    <p:extLst>
      <p:ext uri="{BB962C8B-B14F-4D97-AF65-F5344CB8AC3E}">
        <p14:creationId xmlns:p14="http://schemas.microsoft.com/office/powerpoint/2010/main" val="2829237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3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8">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2975"/>
          </a:xfrm>
          <a:effectLst>
            <a:outerShdw blurRad="40000" dist="23000" dir="5400000" rotWithShape="0">
              <a:srgbClr val="000000">
                <a:alpha val="34998"/>
              </a:srgbClr>
            </a:outerShdw>
          </a:effectLst>
          <a:extLst>
            <a:ext uri="{91240B29-F687-4f45-9708-019B960494DF}">
              <a14:hiddenLine xmlns:a14="http://schemas.microsoft.com/office/drawing/2010/main" xmlns="" w="9525" cap="flat" cmpd="sng">
                <a:solidFill>
                  <a:srgbClr val="000000"/>
                </a:solidFill>
                <a:prstDash val="solid"/>
                <a:miter lim="800000"/>
                <a:headEnd/>
                <a:tailEnd/>
              </a14:hiddenLine>
            </a:ext>
          </a:extLst>
        </p:spPr>
        <p:txBody>
          <a:bodyPr rtlCol="0">
            <a:normAutofit/>
          </a:bodyPr>
          <a:lstStyle/>
          <a:p>
            <a:pPr eaLnBrk="1" fontAlgn="auto" hangingPunct="1">
              <a:spcAft>
                <a:spcPts val="0"/>
              </a:spcAft>
              <a:defRPr/>
            </a:pPr>
            <a:r>
              <a:rPr lang="en-US" sz="3600" b="1">
                <a:solidFill>
                  <a:srgbClr val="000000"/>
                </a:solidFill>
                <a:effectLst>
                  <a:outerShdw blurRad="38100" dist="38100" dir="2700000" algn="tl">
                    <a:srgbClr val="DDDDDD"/>
                  </a:outerShdw>
                </a:effectLst>
                <a:latin typeface="Century Gothic" charset="0"/>
                <a:ea typeface="+mj-ea"/>
                <a:cs typeface="+mj-cs"/>
              </a:rPr>
              <a:t>Developing Language Objectives</a:t>
            </a:r>
          </a:p>
        </p:txBody>
      </p:sp>
      <p:sp>
        <p:nvSpPr>
          <p:cNvPr id="18434" name="Content Placeholder 3"/>
          <p:cNvSpPr>
            <a:spLocks noGrp="1" noChangeArrowheads="1"/>
          </p:cNvSpPr>
          <p:nvPr>
            <p:ph idx="1"/>
          </p:nvPr>
        </p:nvSpPr>
        <p:spPr>
          <a:xfrm>
            <a:off x="381000" y="1436688"/>
            <a:ext cx="8229600" cy="1077912"/>
          </a:xfrm>
          <a:ln>
            <a:solidFill>
              <a:schemeClr val="tx1"/>
            </a:solidFill>
            <a:miter lim="800000"/>
            <a:headEnd/>
            <a:tailEnd/>
          </a:ln>
        </p:spPr>
        <p:txBody>
          <a:bodyPr>
            <a:spAutoFit/>
          </a:bodyPr>
          <a:lstStyle/>
          <a:p>
            <a:pPr marL="0" indent="0" eaLnBrk="1" hangingPunct="1">
              <a:buFont typeface="Arial" charset="0"/>
              <a:buNone/>
            </a:pPr>
            <a:r>
              <a:rPr lang="en-US" sz="2000" b="1">
                <a:latin typeface="Century Gothic" charset="0"/>
              </a:rPr>
              <a:t>Artistic Perception 1.1</a:t>
            </a:r>
          </a:p>
          <a:p>
            <a:pPr marL="0" indent="0" eaLnBrk="1" hangingPunct="1">
              <a:buFont typeface="Arial" charset="0"/>
              <a:buNone/>
            </a:pPr>
            <a:r>
              <a:rPr lang="en-US" sz="2000">
                <a:latin typeface="Century Gothic" charset="0"/>
              </a:rPr>
              <a:t>Perceive and describe rhythm and movement in works of art and in the environment</a:t>
            </a:r>
          </a:p>
        </p:txBody>
      </p:sp>
      <p:sp>
        <p:nvSpPr>
          <p:cNvPr id="18435" name="TextBox 3"/>
          <p:cNvSpPr txBox="1">
            <a:spLocks noChangeArrowheads="1"/>
          </p:cNvSpPr>
          <p:nvPr/>
        </p:nvSpPr>
        <p:spPr bwMode="auto">
          <a:xfrm>
            <a:off x="381000" y="2682875"/>
            <a:ext cx="8229600" cy="10144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b="1">
                <a:latin typeface="Century Gothic" charset="0"/>
              </a:rPr>
              <a:t>Content Objective Example:</a:t>
            </a:r>
          </a:p>
          <a:p>
            <a:pPr eaLnBrk="1" hangingPunct="1"/>
            <a:r>
              <a:rPr lang="en-US" sz="2000">
                <a:latin typeface="Century Gothic" charset="0"/>
              </a:rPr>
              <a:t>Students will be able to identify and describe movement in a work of art.</a:t>
            </a:r>
          </a:p>
        </p:txBody>
      </p:sp>
      <p:sp>
        <p:nvSpPr>
          <p:cNvPr id="6" name="TextBox 3"/>
          <p:cNvSpPr txBox="1">
            <a:spLocks noChangeArrowheads="1"/>
          </p:cNvSpPr>
          <p:nvPr/>
        </p:nvSpPr>
        <p:spPr bwMode="auto">
          <a:xfrm>
            <a:off x="381000" y="4229100"/>
            <a:ext cx="8229600" cy="1016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b="1">
                <a:latin typeface="Century Gothic" charset="0"/>
              </a:rPr>
              <a:t>Language Objective directly supports the content objective.</a:t>
            </a:r>
          </a:p>
          <a:p>
            <a:pPr eaLnBrk="1" hangingPunct="1"/>
            <a:r>
              <a:rPr lang="en-US" sz="2000">
                <a:latin typeface="Century Gothic" charset="0"/>
              </a:rPr>
              <a:t>Students will be able to describe movement in a work of art using adverbial phrases with a partner and in an oral presentation.</a:t>
            </a:r>
          </a:p>
        </p:txBody>
      </p:sp>
    </p:spTree>
    <p:extLst>
      <p:ext uri="{BB962C8B-B14F-4D97-AF65-F5344CB8AC3E}">
        <p14:creationId xmlns:p14="http://schemas.microsoft.com/office/powerpoint/2010/main" val="37965263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350" y="254000"/>
            <a:ext cx="8686800" cy="609600"/>
          </a:xfrm>
          <a:effectLst>
            <a:outerShdw blurRad="40000" dist="23000" dir="5400000" rotWithShape="0">
              <a:srgbClr val="000000">
                <a:alpha val="34998"/>
              </a:srgbClr>
            </a:outerShdw>
          </a:effectLst>
          <a:extLst>
            <a:ext uri="{91240B29-F687-4f45-9708-019B960494DF}">
              <a14:hiddenLine xmlns:a14="http://schemas.microsoft.com/office/drawing/2010/main" xmlns="" w="9525" cap="flat" cmpd="sng">
                <a:solidFill>
                  <a:srgbClr val="000000"/>
                </a:solidFill>
                <a:prstDash val="solid"/>
                <a:miter lim="800000"/>
                <a:headEnd/>
                <a:tailEnd/>
              </a14:hiddenLine>
            </a:ext>
          </a:extLst>
        </p:spPr>
        <p:txBody>
          <a:bodyPr rtlCol="0">
            <a:normAutofit fontScale="90000"/>
          </a:bodyPr>
          <a:lstStyle/>
          <a:p>
            <a:pPr eaLnBrk="1" fontAlgn="auto" hangingPunct="1">
              <a:spcAft>
                <a:spcPts val="0"/>
              </a:spcAft>
              <a:defRPr/>
            </a:pPr>
            <a:r>
              <a:rPr lang="en-US" sz="4000" b="1">
                <a:solidFill>
                  <a:srgbClr val="000000"/>
                </a:solidFill>
                <a:effectLst>
                  <a:outerShdw blurRad="38100" dist="38100" dir="2700000" algn="tl">
                    <a:srgbClr val="DDDDDD"/>
                  </a:outerShdw>
                </a:effectLst>
                <a:latin typeface="Century Gothic" charset="0"/>
                <a:ea typeface="+mj-ea"/>
                <a:cs typeface="+mj-cs"/>
              </a:rPr>
              <a:t>Developing Language Objectives</a:t>
            </a:r>
          </a:p>
        </p:txBody>
      </p:sp>
      <p:sp>
        <p:nvSpPr>
          <p:cNvPr id="20482" name="Content Placeholder 2"/>
          <p:cNvSpPr>
            <a:spLocks noGrp="1"/>
          </p:cNvSpPr>
          <p:nvPr>
            <p:ph idx="1"/>
          </p:nvPr>
        </p:nvSpPr>
        <p:spPr>
          <a:xfrm>
            <a:off x="0" y="3429000"/>
            <a:ext cx="8839200" cy="2943225"/>
          </a:xfrm>
        </p:spPr>
        <p:txBody>
          <a:bodyPr rtlCol="0">
            <a:normAutofit/>
          </a:bodyPr>
          <a:lstStyle/>
          <a:p>
            <a:pPr marL="292100" indent="0" eaLnBrk="1" fontAlgn="auto" hangingPunct="1">
              <a:spcAft>
                <a:spcPts val="0"/>
              </a:spcAft>
              <a:buFont typeface="Arial" panose="020B0604020202020204" pitchFamily="34" charset="0"/>
              <a:buNone/>
              <a:defRPr/>
            </a:pPr>
            <a:r>
              <a:rPr lang="en-US" sz="2000" dirty="0">
                <a:ea typeface="+mn-ea"/>
                <a:cs typeface="Times New Roman" charset="0"/>
              </a:rPr>
              <a:t>Students will be able to </a:t>
            </a:r>
            <a:r>
              <a:rPr lang="en-US" sz="2000" dirty="0" smtClean="0">
                <a:solidFill>
                  <a:schemeClr val="tx1">
                    <a:lumMod val="50000"/>
                    <a:lumOff val="50000"/>
                  </a:schemeClr>
                </a:solidFill>
                <a:ea typeface="+mn-ea"/>
                <a:cs typeface="Times New Roman" charset="0"/>
              </a:rPr>
              <a:t>(</a:t>
            </a:r>
            <a:r>
              <a:rPr lang="en-US" altLang="en-US" sz="2000" dirty="0" smtClean="0">
                <a:solidFill>
                  <a:srgbClr val="008000"/>
                </a:solidFill>
                <a:ea typeface="MS PGothic" panose="020B0600070205080204" pitchFamily="34" charset="-128"/>
                <a:cs typeface="Times New Roman" panose="02020603050405020304" pitchFamily="18" charset="0"/>
              </a:rPr>
              <a:t>function)</a:t>
            </a:r>
            <a:r>
              <a:rPr lang="en-US" sz="2000" b="1" dirty="0" smtClean="0">
                <a:solidFill>
                  <a:srgbClr val="0000FF"/>
                </a:solidFill>
                <a:ea typeface="+mn-ea"/>
                <a:cs typeface="Times New Roman" charset="0"/>
              </a:rPr>
              <a:t> </a:t>
            </a:r>
            <a:r>
              <a:rPr lang="en-US" altLang="en-US" sz="2000" dirty="0" smtClean="0">
                <a:solidFill>
                  <a:srgbClr val="00B0F0"/>
                </a:solidFill>
                <a:ea typeface="MS PGothic" panose="020B0600070205080204" pitchFamily="34" charset="-128"/>
                <a:cs typeface="Times New Roman" panose="02020603050405020304" pitchFamily="18" charset="0"/>
              </a:rPr>
              <a:t>(content)</a:t>
            </a:r>
            <a:r>
              <a:rPr lang="en-US" altLang="en-US" sz="2000" b="1" dirty="0">
                <a:solidFill>
                  <a:srgbClr val="00B0F0"/>
                </a:solidFill>
                <a:ea typeface="+mn-ea"/>
                <a:cs typeface="Times New Roman" charset="0"/>
              </a:rPr>
              <a:t> </a:t>
            </a:r>
            <a:r>
              <a:rPr lang="en-US" sz="2000" dirty="0" smtClean="0">
                <a:ea typeface="+mn-ea"/>
                <a:cs typeface="Times New Roman" charset="0"/>
              </a:rPr>
              <a:t>using</a:t>
            </a:r>
            <a:r>
              <a:rPr lang="en-US" altLang="en-US" sz="2000" dirty="0">
                <a:solidFill>
                  <a:srgbClr val="0000FF"/>
                </a:solidFill>
                <a:ea typeface="MS PGothic" panose="020B0600070205080204" pitchFamily="34" charset="-128"/>
                <a:cs typeface="Times New Roman" panose="02020603050405020304" pitchFamily="18" charset="0"/>
              </a:rPr>
              <a:t> </a:t>
            </a:r>
            <a:r>
              <a:rPr lang="en-US" altLang="en-US" sz="2000" dirty="0" smtClean="0">
                <a:solidFill>
                  <a:srgbClr val="FF6600"/>
                </a:solidFill>
                <a:ea typeface="MS PGothic" panose="020B0600070205080204" pitchFamily="34" charset="-128"/>
                <a:cs typeface="Times New Roman" panose="02020603050405020304" pitchFamily="18" charset="0"/>
              </a:rPr>
              <a:t>(form/specific language) </a:t>
            </a:r>
            <a:r>
              <a:rPr lang="en-US" sz="2000" dirty="0" smtClean="0">
                <a:ea typeface="+mn-ea"/>
                <a:cs typeface="Times New Roman" charset="0"/>
              </a:rPr>
              <a:t>in a</a:t>
            </a:r>
            <a:r>
              <a:rPr lang="en-US" altLang="en-US" sz="2000" dirty="0">
                <a:solidFill>
                  <a:srgbClr val="8919DC"/>
                </a:solidFill>
                <a:ea typeface="MS PGothic" panose="020B0600070205080204" pitchFamily="34" charset="-128"/>
                <a:cs typeface="Times New Roman" panose="02020603050405020304" pitchFamily="18" charset="0"/>
              </a:rPr>
              <a:t> </a:t>
            </a:r>
            <a:r>
              <a:rPr lang="en-US" altLang="en-US" sz="2000" dirty="0" smtClean="0">
                <a:solidFill>
                  <a:srgbClr val="8919DC"/>
                </a:solidFill>
                <a:ea typeface="MS PGothic" panose="020B0600070205080204" pitchFamily="34" charset="-128"/>
                <a:cs typeface="Times New Roman" panose="02020603050405020304" pitchFamily="18" charset="0"/>
              </a:rPr>
              <a:t>(type </a:t>
            </a:r>
            <a:r>
              <a:rPr lang="en-US" altLang="en-US" sz="2000" dirty="0">
                <a:solidFill>
                  <a:srgbClr val="8919DC"/>
                </a:solidFill>
                <a:ea typeface="MS PGothic" panose="020B0600070205080204" pitchFamily="34" charset="-128"/>
                <a:cs typeface="Times New Roman" panose="02020603050405020304" pitchFamily="18" charset="0"/>
              </a:rPr>
              <a:t>of engagement </a:t>
            </a:r>
            <a:r>
              <a:rPr lang="en-US" altLang="en-US" sz="2000" dirty="0" smtClean="0">
                <a:solidFill>
                  <a:srgbClr val="8919DC"/>
                </a:solidFill>
                <a:ea typeface="MS PGothic" panose="020B0600070205080204" pitchFamily="34" charset="-128"/>
                <a:cs typeface="Times New Roman" panose="02020603050405020304" pitchFamily="18" charset="0"/>
              </a:rPr>
              <a:t>activity)</a:t>
            </a:r>
            <a:r>
              <a:rPr lang="en-US" sz="2000" dirty="0" smtClean="0">
                <a:solidFill>
                  <a:schemeClr val="tx1">
                    <a:lumMod val="50000"/>
                    <a:lumOff val="50000"/>
                  </a:schemeClr>
                </a:solidFill>
                <a:ea typeface="+mn-ea"/>
                <a:cs typeface="Times New Roman" charset="0"/>
              </a:rPr>
              <a:t>.</a:t>
            </a:r>
            <a:endParaRPr lang="en-US" sz="2000" b="1" dirty="0">
              <a:solidFill>
                <a:srgbClr val="FF0000"/>
              </a:solidFill>
              <a:ea typeface="+mn-ea"/>
              <a:cs typeface="Times New Roman" charset="0"/>
            </a:endParaRPr>
          </a:p>
          <a:p>
            <a:pPr marL="292100" indent="0" eaLnBrk="1" fontAlgn="auto" hangingPunct="1">
              <a:spcAft>
                <a:spcPts val="0"/>
              </a:spcAft>
              <a:buFont typeface="Arial" charset="0"/>
              <a:buNone/>
              <a:defRPr/>
            </a:pPr>
            <a:endParaRPr lang="en-US" sz="2000" b="1" dirty="0">
              <a:solidFill>
                <a:srgbClr val="FF0000"/>
              </a:solidFill>
              <a:latin typeface="Times New Roman" charset="0"/>
              <a:ea typeface="+mn-ea"/>
              <a:cs typeface="Times New Roman" charset="0"/>
            </a:endParaRPr>
          </a:p>
          <a:p>
            <a:pPr marL="292100" indent="0" eaLnBrk="1" fontAlgn="auto" hangingPunct="1">
              <a:spcAft>
                <a:spcPts val="0"/>
              </a:spcAft>
              <a:buFont typeface="Arial" charset="0"/>
              <a:buNone/>
              <a:defRPr/>
            </a:pPr>
            <a:r>
              <a:rPr lang="en-US" sz="2800" b="1" dirty="0">
                <a:solidFill>
                  <a:schemeClr val="tx1">
                    <a:lumMod val="50000"/>
                    <a:lumOff val="50000"/>
                  </a:schemeClr>
                </a:solidFill>
                <a:latin typeface="Times New Roman" charset="0"/>
                <a:ea typeface="+mn-ea"/>
                <a:cs typeface="Times New Roman" charset="0"/>
              </a:rPr>
              <a:t>			</a:t>
            </a:r>
            <a:endParaRPr lang="en-US" b="1" dirty="0">
              <a:solidFill>
                <a:schemeClr val="tx1">
                  <a:lumMod val="50000"/>
                  <a:lumOff val="50000"/>
                </a:schemeClr>
              </a:solidFill>
              <a:latin typeface="Times New Roman" charset="0"/>
              <a:ea typeface="+mn-ea"/>
              <a:cs typeface="Times New Roman" charset="0"/>
            </a:endParaRPr>
          </a:p>
          <a:p>
            <a:pPr marL="292100" indent="0" eaLnBrk="1" fontAlgn="auto" hangingPunct="1">
              <a:spcAft>
                <a:spcPts val="0"/>
              </a:spcAft>
              <a:buFont typeface="Arial" charset="0"/>
              <a:buNone/>
              <a:defRPr/>
            </a:pPr>
            <a:endParaRPr lang="en-US" sz="2800" dirty="0">
              <a:solidFill>
                <a:schemeClr val="tx1">
                  <a:lumMod val="50000"/>
                  <a:lumOff val="50000"/>
                </a:schemeClr>
              </a:solidFill>
              <a:latin typeface="Times New Roman" charset="0"/>
              <a:ea typeface="+mn-ea"/>
              <a:cs typeface="Times New Roman" charset="0"/>
            </a:endParaRPr>
          </a:p>
          <a:p>
            <a:pPr marL="292100" indent="0" eaLnBrk="1" fontAlgn="auto" hangingPunct="1">
              <a:spcAft>
                <a:spcPts val="0"/>
              </a:spcAft>
              <a:buFont typeface="Arial" charset="0"/>
              <a:buNone/>
              <a:defRPr/>
            </a:pPr>
            <a:endParaRPr lang="en-US" sz="2000" dirty="0">
              <a:solidFill>
                <a:schemeClr val="tx1">
                  <a:lumMod val="50000"/>
                  <a:lumOff val="50000"/>
                </a:schemeClr>
              </a:solidFill>
              <a:latin typeface="Times New Roman" charset="0"/>
              <a:ea typeface="+mn-ea"/>
              <a:cs typeface="Times New Roman" charset="0"/>
            </a:endParaRPr>
          </a:p>
        </p:txBody>
      </p:sp>
      <p:sp>
        <p:nvSpPr>
          <p:cNvPr id="39943" name="TextBox 6"/>
          <p:cNvSpPr txBox="1">
            <a:spLocks noChangeArrowheads="1"/>
          </p:cNvSpPr>
          <p:nvPr/>
        </p:nvSpPr>
        <p:spPr bwMode="auto">
          <a:xfrm flipH="1">
            <a:off x="1022350" y="4498975"/>
            <a:ext cx="22002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800">
                <a:solidFill>
                  <a:srgbClr val="8919DC"/>
                </a:solidFill>
                <a:latin typeface="Times New Roman" charset="0"/>
                <a:cs typeface="Times New Roman" charset="0"/>
              </a:rPr>
              <a:t>Part I: Interacting in Meaningful Ways</a:t>
            </a:r>
            <a:endParaRPr lang="en-US" sz="1800">
              <a:solidFill>
                <a:srgbClr val="FF0000"/>
              </a:solidFill>
              <a:latin typeface="Times New Roman" charset="0"/>
              <a:cs typeface="Times New Roman" charset="0"/>
            </a:endParaRPr>
          </a:p>
        </p:txBody>
      </p:sp>
      <p:pic>
        <p:nvPicPr>
          <p:cNvPr id="10" name="Shape 76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100" y="5187950"/>
            <a:ext cx="2057400" cy="14351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156685" name="Shape 284"/>
          <p:cNvSpPr>
            <a:spLocks noChangeArrowheads="1"/>
          </p:cNvSpPr>
          <p:nvPr/>
        </p:nvSpPr>
        <p:spPr bwMode="auto">
          <a:xfrm>
            <a:off x="457200" y="1295400"/>
            <a:ext cx="3516313" cy="1689100"/>
          </a:xfrm>
          <a:prstGeom prst="roundRect">
            <a:avLst>
              <a:gd name="adj" fmla="val 10000"/>
            </a:avLst>
          </a:prstGeom>
          <a:solidFill>
            <a:schemeClr val="tx2">
              <a:lumMod val="40000"/>
              <a:lumOff val="60000"/>
            </a:schemeClr>
          </a:solidFill>
          <a:ln w="57150">
            <a:solidFill>
              <a:schemeClr val="tx1"/>
            </a:solidFill>
            <a:round/>
            <a:headEnd/>
            <a:tailEnd/>
          </a:ln>
        </p:spPr>
        <p:txBody>
          <a:bodyPr lIns="91425" tIns="91425" rIns="91425" bIns="91425" anchor="ctr"/>
          <a:lstStyle/>
          <a:p>
            <a:pPr fontAlgn="auto">
              <a:spcBef>
                <a:spcPts val="0"/>
              </a:spcBef>
              <a:spcAft>
                <a:spcPts val="0"/>
              </a:spcAft>
              <a:buClr>
                <a:srgbClr val="000000"/>
              </a:buClr>
              <a:buFont typeface="Arial" charset="0"/>
              <a:buNone/>
              <a:defRPr/>
            </a:pPr>
            <a:endParaRPr lang="en-US" sz="1400">
              <a:solidFill>
                <a:srgbClr val="000000"/>
              </a:solidFill>
              <a:latin typeface="Arial" charset="0"/>
              <a:ea typeface="+mn-ea"/>
              <a:cs typeface="Arial" charset="0"/>
              <a:sym typeface="Arial" charset="0"/>
            </a:endParaRPr>
          </a:p>
        </p:txBody>
      </p:sp>
      <p:sp>
        <p:nvSpPr>
          <p:cNvPr id="156686" name="Shape 285"/>
          <p:cNvSpPr txBox="1">
            <a:spLocks noChangeArrowheads="1"/>
          </p:cNvSpPr>
          <p:nvPr/>
        </p:nvSpPr>
        <p:spPr bwMode="auto">
          <a:xfrm>
            <a:off x="519113" y="1344613"/>
            <a:ext cx="3392487" cy="1590675"/>
          </a:xfrm>
          <a:prstGeom prst="rect">
            <a:avLst/>
          </a:prstGeom>
          <a:solidFill>
            <a:schemeClr val="accent1">
              <a:lumMod val="60000"/>
              <a:lumOff val="40000"/>
            </a:schemeClr>
          </a:solidFill>
          <a:ln w="9525">
            <a:noFill/>
            <a:miter lim="800000"/>
            <a:headEnd/>
            <a:tailEnd/>
          </a:ln>
          <a:extLst/>
        </p:spPr>
        <p:txBody>
          <a:bodyPr lIns="179050" tIns="179050" rIns="179050" bIns="179050"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lnSpc>
                <a:spcPct val="90000"/>
              </a:lnSpc>
              <a:spcBef>
                <a:spcPts val="0"/>
              </a:spcBef>
              <a:spcAft>
                <a:spcPts val="0"/>
              </a:spcAft>
              <a:buClr>
                <a:srgbClr val="000000"/>
              </a:buClr>
              <a:buSzPct val="25000"/>
              <a:buFont typeface="Calibri" charset="0"/>
              <a:buNone/>
              <a:defRPr/>
            </a:pPr>
            <a:r>
              <a:rPr lang="en-US" sz="2600" b="1" dirty="0" smtClean="0">
                <a:solidFill>
                  <a:srgbClr val="FFFF00"/>
                </a:solidFill>
                <a:latin typeface="+mj-lt"/>
                <a:cs typeface="Calibri" charset="0"/>
                <a:sym typeface="Calibri" charset="0"/>
              </a:rPr>
              <a:t>Content Objective </a:t>
            </a:r>
            <a:r>
              <a:rPr lang="en-US" sz="2600" dirty="0" smtClean="0">
                <a:solidFill>
                  <a:srgbClr val="000000"/>
                </a:solidFill>
                <a:latin typeface="+mj-lt"/>
                <a:cs typeface="Calibri" charset="0"/>
                <a:sym typeface="Calibri" charset="0"/>
              </a:rPr>
              <a:t>and </a:t>
            </a:r>
            <a:r>
              <a:rPr lang="en-US" sz="2600" b="1" dirty="0" smtClean="0">
                <a:solidFill>
                  <a:srgbClr val="FF0000"/>
                </a:solidFill>
                <a:latin typeface="+mj-lt"/>
                <a:cs typeface="Calibri" charset="0"/>
                <a:sym typeface="Calibri" charset="0"/>
              </a:rPr>
              <a:t>ELD Standards</a:t>
            </a:r>
          </a:p>
        </p:txBody>
      </p:sp>
      <p:sp>
        <p:nvSpPr>
          <p:cNvPr id="156687" name="Shape 286"/>
          <p:cNvSpPr>
            <a:spLocks noChangeArrowheads="1"/>
          </p:cNvSpPr>
          <p:nvPr/>
        </p:nvSpPr>
        <p:spPr bwMode="auto">
          <a:xfrm>
            <a:off x="4268788" y="1790700"/>
            <a:ext cx="625475" cy="698500"/>
          </a:xfrm>
          <a:prstGeom prst="rightArrow">
            <a:avLst>
              <a:gd name="adj1" fmla="val 60000"/>
              <a:gd name="adj2" fmla="val 50000"/>
            </a:avLst>
          </a:prstGeom>
          <a:solidFill>
            <a:schemeClr val="tx2">
              <a:lumMod val="40000"/>
              <a:lumOff val="60000"/>
            </a:schemeClr>
          </a:solidFill>
          <a:ln w="9525">
            <a:solidFill>
              <a:srgbClr val="000000"/>
            </a:solidFill>
            <a:round/>
            <a:headEnd/>
            <a:tailEnd/>
          </a:ln>
        </p:spPr>
        <p:txBody>
          <a:bodyPr lIns="91425" tIns="91425" rIns="91425" bIns="91425" anchor="ctr"/>
          <a:lstStyle/>
          <a:p>
            <a:pPr fontAlgn="auto">
              <a:spcBef>
                <a:spcPts val="0"/>
              </a:spcBef>
              <a:spcAft>
                <a:spcPts val="0"/>
              </a:spcAft>
              <a:buClr>
                <a:srgbClr val="000000"/>
              </a:buClr>
              <a:buFont typeface="Arial" charset="0"/>
              <a:buNone/>
              <a:defRPr/>
            </a:pPr>
            <a:endParaRPr lang="en-US" sz="1400">
              <a:solidFill>
                <a:srgbClr val="000000"/>
              </a:solidFill>
              <a:latin typeface="Arial" charset="0"/>
              <a:ea typeface="+mn-ea"/>
              <a:cs typeface="Arial" charset="0"/>
              <a:sym typeface="Arial" charset="0"/>
            </a:endParaRPr>
          </a:p>
        </p:txBody>
      </p:sp>
      <p:sp>
        <p:nvSpPr>
          <p:cNvPr id="156688" name="Shape 287"/>
          <p:cNvSpPr txBox="1">
            <a:spLocks noChangeArrowheads="1"/>
          </p:cNvSpPr>
          <p:nvPr/>
        </p:nvSpPr>
        <p:spPr bwMode="auto">
          <a:xfrm>
            <a:off x="4268788" y="1930400"/>
            <a:ext cx="436562" cy="419100"/>
          </a:xfrm>
          <a:prstGeom prst="rect">
            <a:avLst/>
          </a:prstGeom>
          <a:solidFill>
            <a:schemeClr val="tx2">
              <a:lumMod val="40000"/>
              <a:lumOff val="60000"/>
            </a:schemeClr>
          </a:solidFill>
          <a:ln>
            <a:noFill/>
          </a:ln>
          <a:extLst/>
        </p:spPr>
        <p:txBody>
          <a:bodyPr lIns="0" tIns="0" rIns="0" bIns="0"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lnSpc>
                <a:spcPct val="90000"/>
              </a:lnSpc>
              <a:spcBef>
                <a:spcPts val="0"/>
              </a:spcBef>
              <a:spcAft>
                <a:spcPts val="1263"/>
              </a:spcAft>
              <a:buClr>
                <a:srgbClr val="000000"/>
              </a:buClr>
              <a:buFont typeface="Arial" charset="0"/>
              <a:buNone/>
              <a:defRPr/>
            </a:pPr>
            <a:endParaRPr lang="en-US" sz="3600" smtClean="0">
              <a:solidFill>
                <a:srgbClr val="FFFFFF"/>
              </a:solidFill>
              <a:cs typeface="Calibri" charset="0"/>
              <a:sym typeface="Calibri" charset="0"/>
            </a:endParaRPr>
          </a:p>
        </p:txBody>
      </p:sp>
      <p:sp>
        <p:nvSpPr>
          <p:cNvPr id="156689" name="Shape 288"/>
          <p:cNvSpPr>
            <a:spLocks noChangeArrowheads="1"/>
          </p:cNvSpPr>
          <p:nvPr/>
        </p:nvSpPr>
        <p:spPr bwMode="auto">
          <a:xfrm>
            <a:off x="5153025" y="1295400"/>
            <a:ext cx="3516313" cy="1689100"/>
          </a:xfrm>
          <a:prstGeom prst="roundRect">
            <a:avLst>
              <a:gd name="adj" fmla="val 10000"/>
            </a:avLst>
          </a:prstGeom>
          <a:solidFill>
            <a:schemeClr val="tx2">
              <a:lumMod val="40000"/>
              <a:lumOff val="60000"/>
            </a:schemeClr>
          </a:solidFill>
          <a:ln w="57150">
            <a:solidFill>
              <a:srgbClr val="000000"/>
            </a:solidFill>
            <a:round/>
            <a:headEnd/>
            <a:tailEnd/>
          </a:ln>
        </p:spPr>
        <p:txBody>
          <a:bodyPr lIns="91425" tIns="91425" rIns="91425" bIns="91425" anchor="ctr"/>
          <a:lstStyle/>
          <a:p>
            <a:pPr fontAlgn="auto">
              <a:spcBef>
                <a:spcPts val="0"/>
              </a:spcBef>
              <a:spcAft>
                <a:spcPts val="0"/>
              </a:spcAft>
              <a:buClr>
                <a:srgbClr val="000000"/>
              </a:buClr>
              <a:buFont typeface="Arial" charset="0"/>
              <a:buNone/>
              <a:defRPr/>
            </a:pPr>
            <a:endParaRPr lang="en-US" sz="1400">
              <a:solidFill>
                <a:srgbClr val="000000"/>
              </a:solidFill>
              <a:latin typeface="Arial" charset="0"/>
              <a:ea typeface="+mn-ea"/>
              <a:cs typeface="Arial" charset="0"/>
              <a:sym typeface="Arial" charset="0"/>
            </a:endParaRPr>
          </a:p>
        </p:txBody>
      </p:sp>
      <p:sp>
        <p:nvSpPr>
          <p:cNvPr id="156690" name="Shape 289"/>
          <p:cNvSpPr txBox="1">
            <a:spLocks noChangeArrowheads="1"/>
          </p:cNvSpPr>
          <p:nvPr/>
        </p:nvSpPr>
        <p:spPr bwMode="auto">
          <a:xfrm>
            <a:off x="5214938" y="1344613"/>
            <a:ext cx="3395662" cy="1590675"/>
          </a:xfrm>
          <a:prstGeom prst="rect">
            <a:avLst/>
          </a:prstGeom>
          <a:solidFill>
            <a:schemeClr val="tx2">
              <a:lumMod val="40000"/>
              <a:lumOff val="60000"/>
            </a:schemeClr>
          </a:solidFill>
          <a:ln>
            <a:noFill/>
          </a:ln>
          <a:extLst/>
        </p:spPr>
        <p:txBody>
          <a:bodyPr lIns="179050" tIns="179050" rIns="179050" bIns="179050"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lnSpc>
                <a:spcPct val="90000"/>
              </a:lnSpc>
              <a:spcBef>
                <a:spcPts val="0"/>
              </a:spcBef>
              <a:spcAft>
                <a:spcPts val="1650"/>
              </a:spcAft>
              <a:buClr>
                <a:srgbClr val="000000"/>
              </a:buClr>
              <a:buSzPct val="25000"/>
              <a:buFont typeface="Calibri" charset="0"/>
              <a:buNone/>
              <a:defRPr/>
            </a:pPr>
            <a:r>
              <a:rPr lang="en-US" sz="2600" dirty="0" smtClean="0">
                <a:solidFill>
                  <a:srgbClr val="000000"/>
                </a:solidFill>
                <a:latin typeface="+mj-lt"/>
                <a:cs typeface="Calibri" charset="0"/>
                <a:sym typeface="Calibri" charset="0"/>
              </a:rPr>
              <a:t>Language Objective</a:t>
            </a:r>
          </a:p>
        </p:txBody>
      </p:sp>
      <p:pic>
        <p:nvPicPr>
          <p:cNvPr id="27" name="Shape 763"/>
          <p:cNvPicPr preferRelativeResize="0">
            <a:picLocks noChangeAspect="1" noChangeArrowheads="1"/>
          </p:cNvPicPr>
          <p:nvPr/>
        </p:nvPicPr>
        <p:blipFill>
          <a:blip r:embed="rId4"/>
          <a:srcRect/>
          <a:stretch>
            <a:fillRect/>
          </a:stretch>
        </p:blipFill>
        <p:spPr bwMode="auto">
          <a:xfrm>
            <a:off x="4894263" y="5226050"/>
            <a:ext cx="2201862" cy="1471613"/>
          </a:xfrm>
          <a:prstGeom prst="rect">
            <a:avLst/>
          </a:prstGeom>
          <a:noFill/>
          <a:ln w="9525">
            <a:solidFill>
              <a:schemeClr val="accent6"/>
            </a:solidFill>
            <a:miter lim="800000"/>
            <a:headEnd/>
            <a:tailEnd/>
          </a:ln>
          <a:extLst/>
        </p:spPr>
      </p:pic>
      <p:sp>
        <p:nvSpPr>
          <p:cNvPr id="18" name="TextBox 3"/>
          <p:cNvSpPr txBox="1">
            <a:spLocks noChangeArrowheads="1"/>
          </p:cNvSpPr>
          <p:nvPr/>
        </p:nvSpPr>
        <p:spPr bwMode="auto">
          <a:xfrm flipH="1">
            <a:off x="4805363" y="4551363"/>
            <a:ext cx="2459037"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800">
                <a:solidFill>
                  <a:srgbClr val="FF6600"/>
                </a:solidFill>
                <a:latin typeface="Times New Roman" charset="0"/>
                <a:cs typeface="Times New Roman" charset="0"/>
              </a:rPr>
              <a:t>Part II: Learning About How English Works</a:t>
            </a:r>
            <a:endParaRPr lang="en-US" sz="1800">
              <a:solidFill>
                <a:srgbClr val="FF0000"/>
              </a:solidFill>
              <a:latin typeface="Times New Roman" charset="0"/>
              <a:cs typeface="Times New Roman" charset="0"/>
            </a:endParaRPr>
          </a:p>
        </p:txBody>
      </p:sp>
      <p:cxnSp>
        <p:nvCxnSpPr>
          <p:cNvPr id="14" name="Straight Arrow Connector 13"/>
          <p:cNvCxnSpPr>
            <a:cxnSpLocks noChangeShapeType="1"/>
            <a:stCxn id="19" idx="1"/>
          </p:cNvCxnSpPr>
          <p:nvPr/>
        </p:nvCxnSpPr>
        <p:spPr bwMode="auto">
          <a:xfrm flipH="1" flipV="1">
            <a:off x="3687763" y="1978025"/>
            <a:ext cx="400050" cy="1042988"/>
          </a:xfrm>
          <a:prstGeom prst="straightConnector1">
            <a:avLst/>
          </a:prstGeom>
          <a:noFill/>
          <a:ln w="57150">
            <a:solidFill>
              <a:srgbClr val="FFFF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19" name="Left Brace 18"/>
          <p:cNvSpPr/>
          <p:nvPr/>
        </p:nvSpPr>
        <p:spPr>
          <a:xfrm rot="16200000" flipH="1" flipV="1">
            <a:off x="3897939" y="2475542"/>
            <a:ext cx="451185" cy="1541462"/>
          </a:xfrm>
          <a:prstGeom prst="leftBrace">
            <a:avLst>
              <a:gd name="adj1" fmla="val 56107"/>
              <a:gd name="adj2" fmla="val 52343"/>
            </a:avLst>
          </a:prstGeom>
          <a:noFill/>
          <a:ln w="57150" cmpd="sng">
            <a:solidFill>
              <a:srgbClr val="FFFF00"/>
            </a:solidFill>
          </a:ln>
          <a:scene3d>
            <a:camera prst="orthographicFront"/>
            <a:lightRig rig="threePt" dir="t"/>
          </a:scene3d>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21" name="Straight Arrow Connector 20"/>
          <p:cNvCxnSpPr>
            <a:cxnSpLocks noChangeShapeType="1"/>
          </p:cNvCxnSpPr>
          <p:nvPr/>
        </p:nvCxnSpPr>
        <p:spPr bwMode="auto">
          <a:xfrm flipH="1" flipV="1">
            <a:off x="3082925" y="2566988"/>
            <a:ext cx="1087438" cy="1984375"/>
          </a:xfrm>
          <a:prstGeom prst="straightConnector1">
            <a:avLst/>
          </a:prstGeom>
          <a:noFill/>
          <a:ln w="5715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2" name="Left Brace 21"/>
          <p:cNvSpPr>
            <a:spLocks/>
          </p:cNvSpPr>
          <p:nvPr/>
        </p:nvSpPr>
        <p:spPr bwMode="auto">
          <a:xfrm rot="16200000" flipV="1">
            <a:off x="4000500" y="2019300"/>
            <a:ext cx="533400" cy="4876800"/>
          </a:xfrm>
          <a:prstGeom prst="leftBrace">
            <a:avLst>
              <a:gd name="adj1" fmla="val 56127"/>
              <a:gd name="adj2" fmla="val 52343"/>
            </a:avLst>
          </a:prstGeom>
          <a:noFill/>
          <a:ln w="5715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fontAlgn="auto">
              <a:spcBef>
                <a:spcPts val="0"/>
              </a:spcBef>
              <a:spcAft>
                <a:spcPts val="0"/>
              </a:spcAft>
              <a:defRPr/>
            </a:pPr>
            <a:endParaRPr lang="en-US">
              <a:latin typeface="+mn-lt"/>
              <a:ea typeface="+mn-ea"/>
              <a:cs typeface="+mn-cs"/>
            </a:endParaRPr>
          </a:p>
        </p:txBody>
      </p:sp>
    </p:spTree>
    <p:extLst>
      <p:ext uri="{BB962C8B-B14F-4D97-AF65-F5344CB8AC3E}">
        <p14:creationId xmlns:p14="http://schemas.microsoft.com/office/powerpoint/2010/main" val="28294401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9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2">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P spid="39943" grpId="0"/>
      <p:bldP spid="18" grpId="0"/>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
            <a:ext cx="7772400" cy="1828800"/>
          </a:xfrm>
        </p:spPr>
        <p:txBody>
          <a:bodyPr>
            <a:normAutofit fontScale="90000"/>
          </a:bodyPr>
          <a:lstStyle/>
          <a:p>
            <a:r>
              <a:rPr lang="en-US" dirty="0" smtClean="0"/>
              <a:t>A guiding question is the fundamental query that directs the search for understanding!</a:t>
            </a:r>
            <a:endParaRPr lang="en-US" dirty="0"/>
          </a:p>
        </p:txBody>
      </p:sp>
      <p:sp>
        <p:nvSpPr>
          <p:cNvPr id="3" name="Subtitle 2"/>
          <p:cNvSpPr>
            <a:spLocks noGrp="1"/>
          </p:cNvSpPr>
          <p:nvPr>
            <p:ph type="subTitle" idx="1"/>
          </p:nvPr>
        </p:nvSpPr>
        <p:spPr>
          <a:xfrm>
            <a:off x="457200" y="2344615"/>
            <a:ext cx="8382000" cy="4132385"/>
          </a:xfrm>
        </p:spPr>
        <p:txBody>
          <a:bodyPr/>
          <a:lstStyle/>
          <a:p>
            <a:r>
              <a:rPr lang="en-US" dirty="0"/>
              <a:t>Besides making connections by bridging what they learn to new situations and content, the goal is for students to demonstrate knowledge </a:t>
            </a:r>
            <a:r>
              <a:rPr lang="en-US" dirty="0" smtClean="0"/>
              <a:t>of the lesson </a:t>
            </a:r>
            <a:r>
              <a:rPr lang="en-US" dirty="0"/>
              <a:t>by responding to </a:t>
            </a:r>
            <a:r>
              <a:rPr lang="en-US" dirty="0" smtClean="0"/>
              <a:t>essential </a:t>
            </a:r>
            <a:r>
              <a:rPr lang="en-US" dirty="0"/>
              <a:t>guiding questions. </a:t>
            </a:r>
          </a:p>
        </p:txBody>
      </p:sp>
    </p:spTree>
    <p:extLst>
      <p:ext uri="{BB962C8B-B14F-4D97-AF65-F5344CB8AC3E}">
        <p14:creationId xmlns:p14="http://schemas.microsoft.com/office/powerpoint/2010/main" val="12987351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382000" cy="1371600"/>
          </a:xfrm>
        </p:spPr>
        <p:txBody>
          <a:bodyPr>
            <a:normAutofit fontScale="90000"/>
          </a:bodyPr>
          <a:lstStyle/>
          <a:p>
            <a:r>
              <a:rPr lang="en-US" dirty="0" smtClean="0"/>
              <a:t/>
            </a:r>
            <a:br>
              <a:rPr lang="en-US" dirty="0" smtClean="0"/>
            </a:br>
            <a:r>
              <a:rPr lang="en-US" dirty="0"/>
              <a:t>G</a:t>
            </a:r>
            <a:r>
              <a:rPr lang="en-US" dirty="0" smtClean="0"/>
              <a:t>uiding Questions are succinct but demand a lot! </a:t>
            </a:r>
            <a:r>
              <a:rPr lang="en-US" sz="1200" dirty="0" smtClean="0"/>
              <a:t>                       </a:t>
            </a:r>
            <a:r>
              <a:rPr lang="en-US" sz="2000" dirty="0" smtClean="0"/>
              <a:t>~</a:t>
            </a:r>
            <a:r>
              <a:rPr lang="en-US" sz="2000" dirty="0" err="1" smtClean="0"/>
              <a:t>Traver</a:t>
            </a:r>
            <a:r>
              <a:rPr lang="en-US" sz="2000" dirty="0" smtClean="0"/>
              <a:t>, R. </a:t>
            </a:r>
            <a:br>
              <a:rPr lang="en-US" sz="2000" dirty="0" smtClean="0"/>
            </a:br>
            <a:endParaRPr lang="en-US" sz="2000" dirty="0"/>
          </a:p>
        </p:txBody>
      </p:sp>
      <p:sp>
        <p:nvSpPr>
          <p:cNvPr id="3" name="Content Placeholder 2"/>
          <p:cNvSpPr>
            <a:spLocks noGrp="1"/>
          </p:cNvSpPr>
          <p:nvPr>
            <p:ph idx="1"/>
          </p:nvPr>
        </p:nvSpPr>
        <p:spPr>
          <a:xfrm>
            <a:off x="0" y="1752600"/>
            <a:ext cx="9067800" cy="5105400"/>
          </a:xfrm>
        </p:spPr>
        <p:txBody>
          <a:bodyPr>
            <a:normAutofit fontScale="47500" lnSpcReduction="20000"/>
          </a:bodyPr>
          <a:lstStyle/>
          <a:p>
            <a:pPr>
              <a:lnSpc>
                <a:spcPct val="120000"/>
              </a:lnSpc>
            </a:pPr>
            <a:r>
              <a:rPr lang="en-US" sz="5100" dirty="0" smtClean="0"/>
              <a:t>Guiding questions and student misconceptions  need to be strategically planned before lesson is taught.</a:t>
            </a:r>
          </a:p>
          <a:p>
            <a:r>
              <a:rPr lang="en-US" sz="5100" dirty="0" smtClean="0"/>
              <a:t>Guiding question needs to be posted along with objective </a:t>
            </a:r>
            <a:r>
              <a:rPr lang="en-US" sz="5100" dirty="0"/>
              <a:t>s</a:t>
            </a:r>
            <a:r>
              <a:rPr lang="en-US" sz="5100" dirty="0" smtClean="0"/>
              <a:t>o that students can refer back to it.</a:t>
            </a:r>
          </a:p>
          <a:p>
            <a:r>
              <a:rPr lang="en-US" sz="5100" dirty="0" smtClean="0"/>
              <a:t>Everything in the lesson is studied for the purpose of answering it.</a:t>
            </a:r>
          </a:p>
          <a:p>
            <a:r>
              <a:rPr lang="en-US" sz="5100" dirty="0" smtClean="0"/>
              <a:t>They provide focus and coherence.</a:t>
            </a:r>
          </a:p>
          <a:p>
            <a:r>
              <a:rPr lang="en-US" sz="5100" dirty="0" smtClean="0"/>
              <a:t>They Guide students thinking.</a:t>
            </a:r>
          </a:p>
          <a:p>
            <a:r>
              <a:rPr lang="en-US" sz="5100" dirty="0" smtClean="0"/>
              <a:t>They focus </a:t>
            </a:r>
            <a:r>
              <a:rPr lang="en-US" sz="5100" dirty="0"/>
              <a:t>students’ attention on </a:t>
            </a:r>
            <a:r>
              <a:rPr lang="en-US" sz="5100" dirty="0" smtClean="0"/>
              <a:t>the essential aspect of </a:t>
            </a:r>
            <a:r>
              <a:rPr lang="en-US" sz="5100" dirty="0"/>
              <a:t>the </a:t>
            </a:r>
            <a:r>
              <a:rPr lang="en-US" sz="5100" dirty="0" smtClean="0"/>
              <a:t>lesson.</a:t>
            </a:r>
          </a:p>
          <a:p>
            <a:r>
              <a:rPr lang="en-US" sz="5100" dirty="0" smtClean="0"/>
              <a:t>They are purposeful.</a:t>
            </a:r>
          </a:p>
          <a:p>
            <a:r>
              <a:rPr lang="en-US" sz="5100" dirty="0" smtClean="0"/>
              <a:t>They are strategically referred back to during the course of the lesson.</a:t>
            </a:r>
          </a:p>
          <a:p>
            <a:endParaRPr lang="en-US" dirty="0"/>
          </a:p>
        </p:txBody>
      </p:sp>
    </p:spTree>
    <p:extLst>
      <p:ext uri="{BB962C8B-B14F-4D97-AF65-F5344CB8AC3E}">
        <p14:creationId xmlns:p14="http://schemas.microsoft.com/office/powerpoint/2010/main" val="39808613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1" descr="Comp ELD .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36158"/>
            <a:ext cx="5829300" cy="4935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1" descr="Designated ELD visual w Title.tif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29300" y="177800"/>
            <a:ext cx="3109913" cy="3290888"/>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6" name="Right Arrow 5"/>
          <p:cNvSpPr>
            <a:spLocks noChangeArrowheads="1"/>
          </p:cNvSpPr>
          <p:nvPr/>
        </p:nvSpPr>
        <p:spPr bwMode="auto">
          <a:xfrm rot="19367311" flipV="1">
            <a:off x="3371850" y="3117850"/>
            <a:ext cx="3068638" cy="177800"/>
          </a:xfrm>
          <a:prstGeom prst="rightArrow">
            <a:avLst>
              <a:gd name="adj1" fmla="val 50000"/>
              <a:gd name="adj2" fmla="val 50019"/>
            </a:avLst>
          </a:prstGeom>
          <a:solidFill>
            <a:schemeClr val="tx1"/>
          </a:solidFill>
          <a:ln w="9525">
            <a:solidFill>
              <a:srgbClr val="4A7EBB"/>
            </a:solidFill>
            <a:miter lim="800000"/>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pic>
        <p:nvPicPr>
          <p:cNvPr id="17411" name="Picture 2" descr="Integrated ELD visual w title.tif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29300" y="3603625"/>
            <a:ext cx="3109913" cy="3254375"/>
          </a:xfrm>
          <a:prstGeom prst="rect">
            <a:avLst/>
          </a:prstGeom>
          <a:noFill/>
          <a:ln w="381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11" name="Right Arrow 10"/>
          <p:cNvSpPr>
            <a:spLocks noChangeArrowheads="1"/>
          </p:cNvSpPr>
          <p:nvPr/>
        </p:nvSpPr>
        <p:spPr bwMode="auto">
          <a:xfrm rot="1006015">
            <a:off x="3603625" y="4781550"/>
            <a:ext cx="2822575" cy="225425"/>
          </a:xfrm>
          <a:prstGeom prst="rightArrow">
            <a:avLst>
              <a:gd name="adj1" fmla="val 50000"/>
              <a:gd name="adj2" fmla="val 50027"/>
            </a:avLst>
          </a:prstGeom>
          <a:solidFill>
            <a:schemeClr val="tx1"/>
          </a:solidFill>
          <a:ln w="9525">
            <a:solidFill>
              <a:srgbClr val="4A7EBB"/>
            </a:solidFill>
            <a:miter lim="800000"/>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sp>
        <p:nvSpPr>
          <p:cNvPr id="38918" name="Title 1"/>
          <p:cNvSpPr>
            <a:spLocks noGrp="1"/>
          </p:cNvSpPr>
          <p:nvPr>
            <p:ph type="title"/>
          </p:nvPr>
        </p:nvSpPr>
        <p:spPr>
          <a:xfrm>
            <a:off x="120650" y="141288"/>
            <a:ext cx="5522913" cy="865187"/>
          </a:xfrm>
          <a:solidFill>
            <a:schemeClr val="tx1"/>
          </a:solidFill>
        </p:spPr>
        <p:txBody>
          <a:bodyPr/>
          <a:lstStyle/>
          <a:p>
            <a:pPr eaLnBrk="1" hangingPunct="1">
              <a:defRPr/>
            </a:pPr>
            <a:r>
              <a:rPr lang="en-US" sz="3600" dirty="0">
                <a:solidFill>
                  <a:schemeClr val="bg1"/>
                </a:solidFill>
                <a:effectLst>
                  <a:outerShdw blurRad="38100" dist="38100" dir="2700000" algn="tl">
                    <a:srgbClr val="E4E9EF"/>
                  </a:outerShdw>
                </a:effectLst>
              </a:rPr>
              <a:t>Comprehensive ELD</a:t>
            </a:r>
          </a:p>
        </p:txBody>
      </p:sp>
      <p:sp>
        <p:nvSpPr>
          <p:cNvPr id="8" name="Isosceles Triangle 7"/>
          <p:cNvSpPr>
            <a:spLocks noChangeArrowheads="1"/>
          </p:cNvSpPr>
          <p:nvPr/>
        </p:nvSpPr>
        <p:spPr bwMode="auto">
          <a:xfrm rot="10800000">
            <a:off x="1587500" y="3876675"/>
            <a:ext cx="2689225" cy="2125663"/>
          </a:xfrm>
          <a:prstGeom prst="triangle">
            <a:avLst>
              <a:gd name="adj" fmla="val 50620"/>
            </a:avLst>
          </a:prstGeom>
          <a:noFill/>
          <a:ln w="66675">
            <a:solidFill>
              <a:srgbClr val="FF0000"/>
            </a:solidFill>
            <a:prstDash val="dash"/>
            <a:miter lim="800000"/>
            <a:headEnd/>
            <a:tailEnd/>
          </a:ln>
          <a:effectLst>
            <a:outerShdw blurRad="400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sp>
        <p:nvSpPr>
          <p:cNvPr id="9" name="TextBox 9"/>
          <p:cNvSpPr txBox="1">
            <a:spLocks noChangeArrowheads="1"/>
          </p:cNvSpPr>
          <p:nvPr/>
        </p:nvSpPr>
        <p:spPr bwMode="auto">
          <a:xfrm>
            <a:off x="86784" y="6391831"/>
            <a:ext cx="1591734" cy="369332"/>
          </a:xfrm>
          <a:prstGeom prst="rect">
            <a:avLst/>
          </a:prstGeom>
          <a:solidFill>
            <a:srgbClr val="FFFF00"/>
          </a:solidFill>
          <a:ln w="9525">
            <a:solidFill>
              <a:schemeClr val="tx1">
                <a:alpha val="94901"/>
              </a:schemeClr>
            </a:solidFill>
            <a:miter lim="800000"/>
            <a:headEnd/>
            <a:tailEnd/>
          </a:ln>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smtClean="0">
                <a:latin typeface="News Gothic MT" charset="0"/>
              </a:rPr>
              <a:t>Handout #5</a:t>
            </a:r>
            <a:endParaRPr lang="en-US" sz="1800" b="1" dirty="0">
              <a:latin typeface="News Gothic MT"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ctrTitle"/>
          </p:nvPr>
        </p:nvSpPr>
        <p:spPr/>
        <p:txBody>
          <a:bodyPr/>
          <a:lstStyle/>
          <a:p>
            <a:pPr eaLnBrk="1" hangingPunct="1"/>
            <a:r>
              <a:rPr lang="en-US">
                <a:latin typeface="Calibri" charset="0"/>
              </a:rPr>
              <a:t>z</a:t>
            </a:r>
          </a:p>
        </p:txBody>
      </p:sp>
      <p:sp>
        <p:nvSpPr>
          <p:cNvPr id="3" name="Subtitle 2"/>
          <p:cNvSpPr>
            <a:spLocks noGrp="1"/>
          </p:cNvSpPr>
          <p:nvPr>
            <p:ph type="subTitle" idx="1"/>
          </p:nvPr>
        </p:nvSpPr>
        <p:spPr/>
        <p:txBody>
          <a:bodyPr rtlCol="0"/>
          <a:lstStyle/>
          <a:p>
            <a:pPr eaLnBrk="1" fontAlgn="auto" hangingPunct="1">
              <a:spcAft>
                <a:spcPts val="0"/>
              </a:spcAft>
              <a:buFont typeface="Arial"/>
              <a:buNone/>
              <a:defRPr/>
            </a:pPr>
            <a:endParaRPr lang="en-US" smtClean="0">
              <a:ea typeface="+mn-ea"/>
              <a:cs typeface="+mn-cs"/>
            </a:endParaRPr>
          </a:p>
        </p:txBody>
      </p:sp>
      <p:pic>
        <p:nvPicPr>
          <p:cNvPr id="122883" name="Picture 3" descr="picture 2015-02-23 at 10.50.5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313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92102010"/>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896" y="729773"/>
            <a:ext cx="8359259" cy="6186310"/>
          </a:xfrm>
          <a:prstGeom prst="rect">
            <a:avLst/>
          </a:prstGeom>
          <a:noFill/>
        </p:spPr>
        <p:txBody>
          <a:bodyPr wrap="square" rtlCol="0">
            <a:spAutoFit/>
          </a:bodyPr>
          <a:lstStyle/>
          <a:p>
            <a:r>
              <a:rPr lang="en-US" sz="3600" dirty="0" smtClean="0">
                <a:solidFill>
                  <a:srgbClr val="000000"/>
                </a:solidFill>
                <a:latin typeface="Century Gothic"/>
                <a:cs typeface="Century Gothic"/>
              </a:rPr>
              <a:t>The Constructive  Conversation is an effective instructional </a:t>
            </a:r>
          </a:p>
          <a:p>
            <a:r>
              <a:rPr lang="en-US" sz="3600" dirty="0" smtClean="0">
                <a:solidFill>
                  <a:srgbClr val="000000"/>
                </a:solidFill>
                <a:latin typeface="Century Gothic"/>
                <a:cs typeface="Century Gothic"/>
              </a:rPr>
              <a:t>strategy for </a:t>
            </a:r>
            <a:r>
              <a:rPr lang="en-US" sz="3600" u="sng" dirty="0" smtClean="0">
                <a:solidFill>
                  <a:srgbClr val="000000"/>
                </a:solidFill>
                <a:latin typeface="Century Gothic"/>
                <a:cs typeface="Century Gothic"/>
              </a:rPr>
              <a:t>all</a:t>
            </a:r>
            <a:r>
              <a:rPr lang="en-US" sz="3600" dirty="0" smtClean="0">
                <a:solidFill>
                  <a:srgbClr val="000000"/>
                </a:solidFill>
                <a:latin typeface="Century Gothic"/>
                <a:cs typeface="Century Gothic"/>
              </a:rPr>
              <a:t> students.</a:t>
            </a:r>
          </a:p>
          <a:p>
            <a:endParaRPr lang="en-US" sz="3600" dirty="0">
              <a:solidFill>
                <a:srgbClr val="000000"/>
              </a:solidFill>
              <a:latin typeface="Century Gothic"/>
              <a:cs typeface="Century Gothic"/>
            </a:endParaRPr>
          </a:p>
          <a:p>
            <a:r>
              <a:rPr lang="en-US" sz="3600" dirty="0" smtClean="0">
                <a:solidFill>
                  <a:srgbClr val="000000"/>
                </a:solidFill>
                <a:latin typeface="Century Gothic"/>
                <a:cs typeface="Century Gothic"/>
              </a:rPr>
              <a:t>It aligns with all Common </a:t>
            </a:r>
          </a:p>
          <a:p>
            <a:r>
              <a:rPr lang="en-US" sz="3600" dirty="0" smtClean="0">
                <a:solidFill>
                  <a:srgbClr val="000000"/>
                </a:solidFill>
                <a:latin typeface="Century Gothic"/>
                <a:cs typeface="Century Gothic"/>
              </a:rPr>
              <a:t>Core and ELD standards.</a:t>
            </a:r>
          </a:p>
          <a:p>
            <a:endParaRPr lang="en-US" sz="3600" dirty="0">
              <a:solidFill>
                <a:srgbClr val="000000"/>
              </a:solidFill>
              <a:latin typeface="Century Gothic"/>
              <a:cs typeface="Century Gothic"/>
            </a:endParaRPr>
          </a:p>
          <a:p>
            <a:r>
              <a:rPr lang="en-US" sz="3600" dirty="0" smtClean="0">
                <a:solidFill>
                  <a:srgbClr val="000000"/>
                </a:solidFill>
                <a:latin typeface="Century Gothic"/>
                <a:cs typeface="Century Gothic"/>
              </a:rPr>
              <a:t>The four Constructive Conversation skills (Create, Clarify, Fortify &amp; Negotiate) live in all Common Core and ELD standards.</a:t>
            </a:r>
            <a:endParaRPr lang="en-US" sz="3600" dirty="0">
              <a:solidFill>
                <a:srgbClr val="000000"/>
              </a:solidFill>
              <a:latin typeface="Century Gothic"/>
              <a:cs typeface="Century Gothic"/>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1221" y="1409987"/>
            <a:ext cx="2525047" cy="2272542"/>
          </a:xfrm>
          <a:prstGeom prst="rect">
            <a:avLst/>
          </a:prstGeom>
        </p:spPr>
      </p:pic>
    </p:spTree>
    <p:extLst>
      <p:ext uri="{BB962C8B-B14F-4D97-AF65-F5344CB8AC3E}">
        <p14:creationId xmlns:p14="http://schemas.microsoft.com/office/powerpoint/2010/main" val="125540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3940" y="1225667"/>
            <a:ext cx="8640060" cy="7786747"/>
          </a:xfrm>
          <a:prstGeom prst="rect">
            <a:avLst/>
          </a:prstGeom>
          <a:noFill/>
        </p:spPr>
        <p:txBody>
          <a:bodyPr wrap="square" rtlCol="0">
            <a:spAutoFit/>
          </a:bodyPr>
          <a:lstStyle/>
          <a:p>
            <a:r>
              <a:rPr lang="en-US" sz="3000" b="1" dirty="0" smtClean="0"/>
              <a:t>Role and Development of the Visual Arts</a:t>
            </a:r>
            <a:endParaRPr lang="en-US" sz="3000" dirty="0" smtClean="0">
              <a:solidFill>
                <a:srgbClr val="000000"/>
              </a:solidFill>
              <a:latin typeface="Century Gothic"/>
              <a:cs typeface="Century Gothic"/>
            </a:endParaRPr>
          </a:p>
          <a:p>
            <a:r>
              <a:rPr lang="en-US" sz="3000" dirty="0" smtClean="0"/>
              <a:t>3.3 Distinguish and describe representational, abstract, and nonrepresentational works of art.</a:t>
            </a:r>
          </a:p>
          <a:p>
            <a:r>
              <a:rPr lang="en-US" sz="3000" b="1" dirty="0" smtClean="0"/>
              <a:t>Development of Dance Vocabulary</a:t>
            </a:r>
          </a:p>
          <a:p>
            <a:r>
              <a:rPr lang="en-US" sz="3000" dirty="0" smtClean="0"/>
              <a:t>1.5 Describe dance elements used in personal work and that of others.</a:t>
            </a:r>
          </a:p>
          <a:p>
            <a:r>
              <a:rPr lang="en-US" sz="3000" b="1" dirty="0" smtClean="0"/>
              <a:t>Compose, Arrange, and Improvise</a:t>
            </a:r>
          </a:p>
          <a:p>
            <a:r>
              <a:rPr lang="en-US" sz="3000" dirty="0" smtClean="0"/>
              <a:t>2.4 Create short rhythmic and melodic phrases in question-and-answer form.</a:t>
            </a:r>
          </a:p>
          <a:p>
            <a:r>
              <a:rPr lang="en-US" sz="3000" b="1" dirty="0" smtClean="0"/>
              <a:t>Development of Theatrical Skills</a:t>
            </a:r>
          </a:p>
          <a:p>
            <a:r>
              <a:rPr lang="en-US" sz="3000" dirty="0" smtClean="0"/>
              <a:t>2.1 Participate in cooperative script writing or improvisations that incorporate the Five </a:t>
            </a:r>
            <a:r>
              <a:rPr lang="en-US" sz="3000" dirty="0" err="1" smtClean="0"/>
              <a:t>Ws</a:t>
            </a:r>
            <a:r>
              <a:rPr lang="en-US" sz="3000" dirty="0" smtClean="0"/>
              <a:t>.</a:t>
            </a:r>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923330"/>
          </a:xfrm>
          <a:prstGeom prst="rect">
            <a:avLst/>
          </a:prstGeom>
          <a:noFill/>
        </p:spPr>
        <p:txBody>
          <a:bodyPr wrap="square" rtlCol="0">
            <a:spAutoFit/>
          </a:bodyPr>
          <a:lstStyle/>
          <a:p>
            <a:r>
              <a:rPr lang="en-US" sz="2700" b="1" dirty="0">
                <a:solidFill>
                  <a:srgbClr val="000000"/>
                </a:solidFill>
                <a:latin typeface="Century Gothic"/>
                <a:cs typeface="Century Gothic"/>
              </a:rPr>
              <a:t>In the arts, the Constructive Conversation </a:t>
            </a:r>
            <a:r>
              <a:rPr lang="en-US" sz="2700" b="1" dirty="0" smtClean="0">
                <a:solidFill>
                  <a:srgbClr val="000000"/>
                </a:solidFill>
                <a:latin typeface="Century Gothic"/>
                <a:cs typeface="Century Gothic"/>
              </a:rPr>
              <a:t>Skills can </a:t>
            </a:r>
            <a:r>
              <a:rPr lang="en-US" sz="2700" b="1" dirty="0">
                <a:solidFill>
                  <a:srgbClr val="000000"/>
                </a:solidFill>
                <a:latin typeface="Century Gothic"/>
                <a:cs typeface="Century Gothic"/>
              </a:rPr>
              <a:t>be used to:</a:t>
            </a:r>
          </a:p>
        </p:txBody>
      </p:sp>
    </p:spTree>
    <p:extLst>
      <p:ext uri="{BB962C8B-B14F-4D97-AF65-F5344CB8AC3E}">
        <p14:creationId xmlns:p14="http://schemas.microsoft.com/office/powerpoint/2010/main" val="400403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8248412"/>
          </a:xfrm>
          <a:prstGeom prst="rect">
            <a:avLst/>
          </a:prstGeom>
          <a:noFill/>
        </p:spPr>
        <p:txBody>
          <a:bodyPr wrap="square" rtlCol="0">
            <a:spAutoFit/>
          </a:bodyPr>
          <a:lstStyle/>
          <a:p>
            <a:r>
              <a:rPr lang="en-US" sz="3000" b="1" dirty="0"/>
              <a:t>Role and Development of the Visual Arts</a:t>
            </a:r>
            <a:endParaRPr lang="en-US" sz="3000" dirty="0">
              <a:solidFill>
                <a:srgbClr val="000000"/>
              </a:solidFill>
              <a:latin typeface="Century Gothic"/>
              <a:cs typeface="Century Gothic"/>
            </a:endParaRPr>
          </a:p>
          <a:p>
            <a:r>
              <a:rPr lang="en-US" sz="3000" dirty="0"/>
              <a:t>3.3 Distinguish and describe representational, abstract, and nonrepresentational works of art.</a:t>
            </a:r>
          </a:p>
          <a:p>
            <a:endParaRPr lang="en-US" sz="3000" dirty="0" smtClean="0"/>
          </a:p>
          <a:p>
            <a:pPr marL="514350" indent="-514350">
              <a:buAutoNum type="arabicPeriod"/>
            </a:pPr>
            <a:r>
              <a:rPr lang="en-US" sz="3000" dirty="0" smtClean="0"/>
              <a:t>Look at a painting.  What do you see?  Use the language of art (lines, shapes, colors).  Refer to handouts in Inner-City Arts orange folder.  </a:t>
            </a:r>
          </a:p>
          <a:p>
            <a:pPr marL="514350" indent="-514350">
              <a:buAutoNum type="arabicPeriod"/>
            </a:pPr>
            <a:r>
              <a:rPr lang="en-US" sz="3000" dirty="0" smtClean="0"/>
              <a:t>Clarify, Negotiate- What do you think happened before the scene in the painting?  What do you think will happen next?  Why?</a:t>
            </a:r>
          </a:p>
          <a:p>
            <a:pPr marL="514350" indent="-514350">
              <a:buAutoNum type="arabicPeriod"/>
            </a:pPr>
            <a:r>
              <a:rPr lang="en-US" sz="3000" dirty="0" smtClean="0"/>
              <a:t>(This is similar to what you did during the 15 day Start Smart.)</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923330"/>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Visual Arts</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422671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93" y="287122"/>
            <a:ext cx="8482818" cy="6100978"/>
          </a:xfrm>
          <a:prstGeom prst="rect">
            <a:avLst/>
          </a:prstGeom>
        </p:spPr>
      </p:pic>
    </p:spTree>
    <p:extLst>
      <p:ext uri="{BB962C8B-B14F-4D97-AF65-F5344CB8AC3E}">
        <p14:creationId xmlns:p14="http://schemas.microsoft.com/office/powerpoint/2010/main" val="36312314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218" y="422031"/>
            <a:ext cx="8342142" cy="6133514"/>
          </a:xfrm>
          <a:prstGeom prst="rect">
            <a:avLst/>
          </a:prstGeom>
        </p:spPr>
      </p:pic>
    </p:spTree>
    <p:extLst>
      <p:ext uri="{BB962C8B-B14F-4D97-AF65-F5344CB8AC3E}">
        <p14:creationId xmlns:p14="http://schemas.microsoft.com/office/powerpoint/2010/main" val="32236856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625" y="295422"/>
            <a:ext cx="8440615" cy="6049107"/>
          </a:xfrm>
          <a:prstGeom prst="rect">
            <a:avLst/>
          </a:prstGeom>
        </p:spPr>
      </p:pic>
    </p:spTree>
    <p:extLst>
      <p:ext uri="{BB962C8B-B14F-4D97-AF65-F5344CB8AC3E}">
        <p14:creationId xmlns:p14="http://schemas.microsoft.com/office/powerpoint/2010/main" val="31382073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843" y="562708"/>
            <a:ext cx="7821637" cy="5570806"/>
          </a:xfrm>
          <a:prstGeom prst="rect">
            <a:avLst/>
          </a:prstGeom>
        </p:spPr>
      </p:pic>
    </p:spTree>
    <p:extLst>
      <p:ext uri="{BB962C8B-B14F-4D97-AF65-F5344CB8AC3E}">
        <p14:creationId xmlns:p14="http://schemas.microsoft.com/office/powerpoint/2010/main" val="13272257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302" y="281354"/>
            <a:ext cx="8131125" cy="5739618"/>
          </a:xfrm>
          <a:prstGeom prst="rect">
            <a:avLst/>
          </a:prstGeom>
        </p:spPr>
      </p:pic>
    </p:spTree>
    <p:extLst>
      <p:ext uri="{BB962C8B-B14F-4D97-AF65-F5344CB8AC3E}">
        <p14:creationId xmlns:p14="http://schemas.microsoft.com/office/powerpoint/2010/main" val="475891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832" y="143255"/>
            <a:ext cx="4137168" cy="6453982"/>
          </a:xfrm>
          <a:prstGeom prst="rect">
            <a:avLst/>
          </a:prstGeom>
        </p:spPr>
      </p:pic>
    </p:spTree>
    <p:extLst>
      <p:ext uri="{BB962C8B-B14F-4D97-AF65-F5344CB8AC3E}">
        <p14:creationId xmlns:p14="http://schemas.microsoft.com/office/powerpoint/2010/main" val="15686283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9701" y="0"/>
            <a:ext cx="8953500" cy="6858000"/>
          </a:xfrm>
          <a:prstGeom prst="rect">
            <a:avLst/>
          </a:prstGeom>
        </p:spPr>
      </p:pic>
      <p:sp>
        <p:nvSpPr>
          <p:cNvPr id="4" name="TextBox 9"/>
          <p:cNvSpPr txBox="1">
            <a:spLocks noChangeArrowheads="1"/>
          </p:cNvSpPr>
          <p:nvPr/>
        </p:nvSpPr>
        <p:spPr bwMode="auto">
          <a:xfrm>
            <a:off x="7501467" y="6463772"/>
            <a:ext cx="1591734" cy="369332"/>
          </a:xfrm>
          <a:prstGeom prst="rect">
            <a:avLst/>
          </a:prstGeom>
          <a:solidFill>
            <a:srgbClr val="FFFF00"/>
          </a:solidFill>
          <a:ln w="9525">
            <a:solidFill>
              <a:schemeClr val="tx1">
                <a:alpha val="94901"/>
              </a:schemeClr>
            </a:solidFill>
            <a:miter lim="800000"/>
            <a:headEnd/>
            <a:tailEnd/>
          </a:ln>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dirty="0" smtClean="0">
                <a:latin typeface="News Gothic MT" charset="0"/>
              </a:rPr>
              <a:t>Handout #9</a:t>
            </a:r>
            <a:endParaRPr lang="en-US" sz="1800" b="1" dirty="0">
              <a:latin typeface="News Gothic MT" charset="0"/>
            </a:endParaRPr>
          </a:p>
        </p:txBody>
      </p:sp>
    </p:spTree>
    <p:extLst>
      <p:ext uri="{BB962C8B-B14F-4D97-AF65-F5344CB8AC3E}">
        <p14:creationId xmlns:p14="http://schemas.microsoft.com/office/powerpoint/2010/main" val="24930063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7786747"/>
          </a:xfrm>
          <a:prstGeom prst="rect">
            <a:avLst/>
          </a:prstGeom>
          <a:noFill/>
        </p:spPr>
        <p:txBody>
          <a:bodyPr wrap="square" rtlCol="0">
            <a:spAutoFit/>
          </a:bodyPr>
          <a:lstStyle/>
          <a:p>
            <a:pPr marL="514350" indent="-514350">
              <a:buAutoNum type="arabicPeriod"/>
            </a:pPr>
            <a:r>
              <a:rPr lang="en-US" sz="3000" dirty="0" smtClean="0"/>
              <a:t>Create a piece of art (railroad board sculpture, Mandala, etc.)  Refer to handouts in Inner-City Arts orange folder.</a:t>
            </a:r>
          </a:p>
          <a:p>
            <a:pPr marL="514350" indent="-514350">
              <a:buAutoNum type="arabicPeriod"/>
            </a:pPr>
            <a:r>
              <a:rPr lang="en-US" sz="3000" dirty="0" smtClean="0"/>
              <a:t>Engage in a gallery walk.  Half the room stands by their piece while the other half walks around.  Ask the artists questions to clarify, fortify, etc. </a:t>
            </a:r>
          </a:p>
          <a:p>
            <a:pPr marL="514350" indent="-514350">
              <a:buAutoNum type="arabicPeriod"/>
            </a:pPr>
            <a:r>
              <a:rPr lang="en-US" sz="3000" dirty="0" smtClean="0"/>
              <a:t>Or all walk.  What did you observe?  What do you see that is interesting and why?</a:t>
            </a:r>
          </a:p>
          <a:p>
            <a:pPr marL="514350" indent="-514350">
              <a:buAutoNum type="arabicPeriod"/>
            </a:pPr>
            <a:r>
              <a:rPr lang="en-US" sz="3000" dirty="0" smtClean="0"/>
              <a:t>Create a piece of art with a partner.  You may use 3 kinds of lines and 2 colors.  Negotiate with your partner.   </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923330"/>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Visual Arts</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141565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5016758"/>
          </a:xfrm>
          <a:prstGeom prst="rect">
            <a:avLst/>
          </a:prstGeom>
          <a:noFill/>
        </p:spPr>
        <p:txBody>
          <a:bodyPr wrap="square" rtlCol="0">
            <a:spAutoFit/>
          </a:bodyPr>
          <a:lstStyle/>
          <a:p>
            <a:r>
              <a:rPr lang="en-US" sz="3000" dirty="0"/>
              <a:t>5</a:t>
            </a:r>
            <a:r>
              <a:rPr lang="en-US" sz="3000" dirty="0" smtClean="0"/>
              <a:t>. </a:t>
            </a:r>
            <a:r>
              <a:rPr lang="en-US" sz="3000" dirty="0" err="1" smtClean="0"/>
              <a:t>Scribbits</a:t>
            </a:r>
            <a:endParaRPr lang="en-US" sz="3000" dirty="0" smtClean="0"/>
          </a:p>
          <a:p>
            <a:endParaRPr lang="en-US" sz="3000" dirty="0"/>
          </a:p>
          <a:p>
            <a:endParaRPr lang="en-US" sz="3000" dirty="0" smtClean="0"/>
          </a:p>
          <a:p>
            <a:r>
              <a:rPr lang="en-US" sz="3000" dirty="0" smtClean="0"/>
              <a:t>Tapping into Engagement-</a:t>
            </a:r>
          </a:p>
          <a:p>
            <a:r>
              <a:rPr lang="en-US" sz="3000" dirty="0" smtClean="0"/>
              <a:t>Making connections to ELA…</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923330"/>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Visual Arts</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107145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fontScale="92500"/>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looked at your </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Drawing        Mandala         Sculpture</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n</a:t>
            </a:r>
            <a:r>
              <a:rPr lang="en-US" sz="3600" dirty="0" smtClean="0">
                <a:solidFill>
                  <a:schemeClr val="tx1">
                    <a:lumMod val="65000"/>
                    <a:lumOff val="35000"/>
                  </a:schemeClr>
                </a:solidFill>
                <a:latin typeface="Century Gothic"/>
                <a:ea typeface="+mn-ea"/>
                <a:cs typeface="Century Gothic"/>
              </a:rPr>
              <a:t>oticed</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imagined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as inspired by/to</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2514000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lnSpcReduction="10000"/>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was creating my </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Drawing        Mandala      Sculpture</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thought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hoped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wished</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8609976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854149"/>
            <a:ext cx="8693834" cy="9171742"/>
          </a:xfrm>
          <a:prstGeom prst="rect">
            <a:avLst/>
          </a:prstGeom>
          <a:noFill/>
        </p:spPr>
        <p:txBody>
          <a:bodyPr wrap="square" rtlCol="0">
            <a:spAutoFit/>
          </a:bodyPr>
          <a:lstStyle/>
          <a:p>
            <a:r>
              <a:rPr lang="en-US" sz="3000" b="1" dirty="0"/>
              <a:t>Development of Theatrical Skills</a:t>
            </a:r>
          </a:p>
          <a:p>
            <a:r>
              <a:rPr lang="en-US" sz="3000" dirty="0"/>
              <a:t>2.1 Participate in cooperative script writing or improvisations that incorporate the Five </a:t>
            </a:r>
            <a:r>
              <a:rPr lang="en-US" sz="3000" dirty="0" err="1"/>
              <a:t>Ws</a:t>
            </a:r>
            <a:r>
              <a:rPr lang="en-US" sz="3000" dirty="0" smtClean="0"/>
              <a:t>.</a:t>
            </a:r>
          </a:p>
          <a:p>
            <a:endParaRPr lang="en-US" sz="3000" dirty="0"/>
          </a:p>
          <a:p>
            <a:pPr marL="514350" indent="-514350">
              <a:buAutoNum type="arabicPeriod"/>
            </a:pPr>
            <a:r>
              <a:rPr lang="en-US" sz="3000" dirty="0"/>
              <a:t>Pantomime- Hey, everybody, let’s….</a:t>
            </a:r>
          </a:p>
          <a:p>
            <a:r>
              <a:rPr lang="en-US" sz="3000" dirty="0"/>
              <a:t>                              Yes, let’s</a:t>
            </a:r>
            <a:r>
              <a:rPr lang="en-US" sz="3000" dirty="0" smtClean="0"/>
              <a:t>…</a:t>
            </a:r>
          </a:p>
          <a:p>
            <a:r>
              <a:rPr lang="en-US" sz="3000" dirty="0" smtClean="0"/>
              <a:t>(must be an action word- no sleeping, resting, etc.)</a:t>
            </a:r>
            <a:endParaRPr lang="en-US" sz="3000" dirty="0"/>
          </a:p>
          <a:p>
            <a:r>
              <a:rPr lang="en-US" sz="3000" dirty="0" smtClean="0"/>
              <a:t>2. Tableau- Refer to handouts in Inner-City Arts orange folder.  Use your Song </a:t>
            </a:r>
            <a:r>
              <a:rPr lang="en-US" sz="3000" dirty="0" err="1" smtClean="0"/>
              <a:t>Sploosh</a:t>
            </a:r>
            <a:r>
              <a:rPr lang="en-US" sz="3000" dirty="0" smtClean="0"/>
              <a:t> to create a tableau.  Negotiate before create. Unfreeze, tell what you see.  Fortify.</a:t>
            </a:r>
          </a:p>
          <a:p>
            <a:r>
              <a:rPr lang="en-US" sz="3000" dirty="0" smtClean="0"/>
              <a:t>3. Pantomime-create </a:t>
            </a:r>
            <a:r>
              <a:rPr lang="en-US" sz="3000" dirty="0"/>
              <a:t>a story with a problem.  Partner up, share, give feedback.</a:t>
            </a:r>
          </a:p>
          <a:p>
            <a:endParaRPr lang="en-US" sz="3000" dirty="0" smtClean="0"/>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Theatre</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143018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5016758"/>
          </a:xfrm>
          <a:prstGeom prst="rect">
            <a:avLst/>
          </a:prstGeom>
          <a:noFill/>
        </p:spPr>
        <p:txBody>
          <a:bodyPr wrap="square" rtlCol="0">
            <a:spAutoFit/>
          </a:bodyPr>
          <a:lstStyle/>
          <a:p>
            <a:r>
              <a:rPr lang="en-US" sz="3000" dirty="0" smtClean="0"/>
              <a:t>4.   Pantomime-or</a:t>
            </a:r>
            <a:r>
              <a:rPr lang="en-US" sz="3000" dirty="0"/>
              <a:t>, in groups, simulate a sport.  What was the </a:t>
            </a:r>
            <a:r>
              <a:rPr lang="en-US" sz="3000" dirty="0" smtClean="0"/>
              <a:t>evidence</a:t>
            </a:r>
            <a:r>
              <a:rPr lang="en-US" sz="3000" dirty="0"/>
              <a:t>?  How do you know?</a:t>
            </a:r>
          </a:p>
          <a:p>
            <a:endParaRPr lang="en-US" sz="3000" dirty="0" smtClean="0"/>
          </a:p>
          <a:p>
            <a:r>
              <a:rPr lang="en-US" sz="3000" dirty="0" smtClean="0"/>
              <a:t>Tapping into Engagement-</a:t>
            </a:r>
          </a:p>
          <a:p>
            <a:r>
              <a:rPr lang="en-US" sz="3000" dirty="0" smtClean="0"/>
              <a:t>Making connections to ELA…</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t>
            </a:r>
            <a:r>
              <a:rPr lang="en-US" sz="2700" b="1" smtClean="0">
                <a:solidFill>
                  <a:srgbClr val="000000"/>
                </a:solidFill>
                <a:latin typeface="Century Gothic"/>
                <a:cs typeface="Century Gothic"/>
              </a:rPr>
              <a:t>and Theatre</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1124350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016" y="118872"/>
            <a:ext cx="3564042" cy="284555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9976" y="118872"/>
            <a:ext cx="3634592" cy="284555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1336" y="3170904"/>
            <a:ext cx="4462692" cy="3465871"/>
          </a:xfrm>
          <a:prstGeom prst="rect">
            <a:avLst/>
          </a:prstGeom>
        </p:spPr>
      </p:pic>
    </p:spTree>
    <p:extLst>
      <p:ext uri="{BB962C8B-B14F-4D97-AF65-F5344CB8AC3E}">
        <p14:creationId xmlns:p14="http://schemas.microsoft.com/office/powerpoint/2010/main" val="3424536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lnSpcReduction="10000"/>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watched your </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Tableau        Pantomime</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n</a:t>
            </a:r>
            <a:r>
              <a:rPr lang="en-US" sz="3600" dirty="0" smtClean="0">
                <a:solidFill>
                  <a:schemeClr val="tx1">
                    <a:lumMod val="65000"/>
                    <a:lumOff val="35000"/>
                  </a:schemeClr>
                </a:solidFill>
                <a:latin typeface="Century Gothic"/>
                <a:ea typeface="+mn-ea"/>
                <a:cs typeface="Century Gothic"/>
              </a:rPr>
              <a:t>oticed</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imagined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as inspired by/to</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6877555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lnSpcReduction="10000"/>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was creating my/our</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Tableau        Pantomime</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thought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hoped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wished</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3789155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REFLECTION- PERFORMERS</a:t>
            </a:r>
            <a:endParaRPr lang="en-US" b="1" dirty="0">
              <a:latin typeface="Century Gothic" charset="0"/>
              <a:cs typeface="Century Gothic" charset="0"/>
            </a:endParaRPr>
          </a:p>
        </p:txBody>
      </p:sp>
      <p:sp>
        <p:nvSpPr>
          <p:cNvPr id="3" name="Content Placeholder 2"/>
          <p:cNvSpPr>
            <a:spLocks noGrp="1"/>
          </p:cNvSpPr>
          <p:nvPr>
            <p:ph idx="1"/>
          </p:nvPr>
        </p:nvSpPr>
        <p:spPr>
          <a:xfrm>
            <a:off x="536062" y="1417638"/>
            <a:ext cx="8123238" cy="5050302"/>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How was it to create in the group?</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How did you use the Constructive Conversation Skills in your group?</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Say one word that describes this experience for you.  If someone says the word you were thinking, say the word in a different way.</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8971248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REFLECTION- AUDIENCE</a:t>
            </a:r>
            <a:endParaRPr lang="en-US" b="1" dirty="0">
              <a:latin typeface="Century Gothic" charset="0"/>
              <a:cs typeface="Century Gothic" charset="0"/>
            </a:endParaRPr>
          </a:p>
        </p:txBody>
      </p:sp>
      <p:sp>
        <p:nvSpPr>
          <p:cNvPr id="3" name="Content Placeholder 2"/>
          <p:cNvSpPr>
            <a:spLocks noGrp="1"/>
          </p:cNvSpPr>
          <p:nvPr>
            <p:ph idx="1"/>
          </p:nvPr>
        </p:nvSpPr>
        <p:spPr>
          <a:xfrm>
            <a:off x="536062" y="1417638"/>
            <a:ext cx="8123238" cy="5050302"/>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Describe the elements of theatre you saw. </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What did this piece bring to mind or remind you of?</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Say one word that describes what you saw, experienced, felt or imagined.  </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8886151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39151" y="267286"/>
            <a:ext cx="8721969" cy="6400799"/>
          </a:xfrm>
          <a:prstGeom prst="rect">
            <a:avLst/>
          </a:prstGeom>
        </p:spPr>
      </p:pic>
    </p:spTree>
    <p:extLst>
      <p:ext uri="{BB962C8B-B14F-4D97-AF65-F5344CB8AC3E}">
        <p14:creationId xmlns:p14="http://schemas.microsoft.com/office/powerpoint/2010/main" val="2676924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854149"/>
            <a:ext cx="8693834" cy="8710077"/>
          </a:xfrm>
          <a:prstGeom prst="rect">
            <a:avLst/>
          </a:prstGeom>
          <a:noFill/>
        </p:spPr>
        <p:txBody>
          <a:bodyPr wrap="square" rtlCol="0">
            <a:spAutoFit/>
          </a:bodyPr>
          <a:lstStyle/>
          <a:p>
            <a:r>
              <a:rPr lang="en-US" sz="3000" b="1" dirty="0"/>
              <a:t>Development of Dance Vocabulary</a:t>
            </a:r>
          </a:p>
          <a:p>
            <a:r>
              <a:rPr lang="en-US" sz="3000" dirty="0"/>
              <a:t>1.5 Describe dance elements used in personal work and that of others.</a:t>
            </a:r>
          </a:p>
          <a:p>
            <a:endParaRPr lang="en-US" sz="3000" dirty="0"/>
          </a:p>
          <a:p>
            <a:pPr marL="514350" indent="-514350">
              <a:buAutoNum type="arabicPeriod"/>
            </a:pPr>
            <a:r>
              <a:rPr lang="en-US" sz="3000" dirty="0" smtClean="0"/>
              <a:t>Baseball- action (ball), gesture (umpire)- now abstract it</a:t>
            </a:r>
          </a:p>
          <a:p>
            <a:pPr marL="514350" indent="-514350">
              <a:buAutoNum type="arabicPeriod"/>
            </a:pPr>
            <a:r>
              <a:rPr lang="en-US" sz="3000" dirty="0" smtClean="0"/>
              <a:t>Play “Take Me Out to the Ballgame” with no lyrics.</a:t>
            </a:r>
          </a:p>
          <a:p>
            <a:pPr marL="514350" indent="-514350">
              <a:buAutoNum type="arabicPeriod"/>
            </a:pPr>
            <a:r>
              <a:rPr lang="en-US" sz="3000" dirty="0" smtClean="0"/>
              <a:t>For 8 counts- form groups of 4 and get into a diamond shape.</a:t>
            </a:r>
          </a:p>
          <a:p>
            <a:pPr marL="514350" indent="-514350">
              <a:buAutoNum type="arabicPeriod"/>
            </a:pPr>
            <a:r>
              <a:rPr lang="en-US" sz="3000" dirty="0" smtClean="0"/>
              <a:t>Copy each other’s movements, turn to the right, copy the next, etc.  </a:t>
            </a:r>
          </a:p>
          <a:p>
            <a:pPr marL="514350" indent="-514350">
              <a:buAutoNum type="arabicPeriod"/>
            </a:pPr>
            <a:r>
              <a:rPr lang="en-US" sz="3000" dirty="0" smtClean="0"/>
              <a:t>Describe percussive (sharp) or sustained (flowing) movements.</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Dance</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22136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144000" cy="6857999"/>
          </a:xfrm>
          <a:prstGeom prst="rect">
            <a:avLst/>
          </a:prstGeom>
        </p:spPr>
      </p:pic>
    </p:spTree>
    <p:extLst>
      <p:ext uri="{BB962C8B-B14F-4D97-AF65-F5344CB8AC3E}">
        <p14:creationId xmlns:p14="http://schemas.microsoft.com/office/powerpoint/2010/main" val="72864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145238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2708434"/>
          </a:xfrm>
          <a:prstGeom prst="rect">
            <a:avLst/>
          </a:prstGeom>
          <a:noFill/>
        </p:spPr>
        <p:txBody>
          <a:bodyPr wrap="square" rtlCol="0">
            <a:spAutoFit/>
          </a:bodyPr>
          <a:lstStyle/>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35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2708434"/>
          </a:xfrm>
          <a:prstGeom prst="rect">
            <a:avLst/>
          </a:prstGeom>
          <a:noFill/>
        </p:spPr>
        <p:txBody>
          <a:bodyPr wrap="square" rtlCol="0">
            <a:spAutoFit/>
          </a:bodyPr>
          <a:lstStyle/>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189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2708434"/>
          </a:xfrm>
          <a:prstGeom prst="rect">
            <a:avLst/>
          </a:prstGeom>
          <a:noFill/>
        </p:spPr>
        <p:txBody>
          <a:bodyPr wrap="square" rtlCol="0">
            <a:spAutoFit/>
          </a:bodyPr>
          <a:lstStyle/>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1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2708434"/>
          </a:xfrm>
          <a:prstGeom prst="rect">
            <a:avLst/>
          </a:prstGeom>
          <a:noFill/>
        </p:spPr>
        <p:txBody>
          <a:bodyPr wrap="square" rtlCol="0">
            <a:spAutoFit/>
          </a:bodyPr>
          <a:lstStyle/>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24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2708434"/>
          </a:xfrm>
          <a:prstGeom prst="rect">
            <a:avLst/>
          </a:prstGeom>
          <a:noFill/>
        </p:spPr>
        <p:txBody>
          <a:bodyPr wrap="square" rtlCol="0">
            <a:spAutoFit/>
          </a:bodyPr>
          <a:lstStyle/>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630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3631763"/>
          </a:xfrm>
          <a:prstGeom prst="rect">
            <a:avLst/>
          </a:prstGeom>
          <a:noFill/>
        </p:spPr>
        <p:txBody>
          <a:bodyPr wrap="square" rtlCol="0">
            <a:spAutoFit/>
          </a:bodyPr>
          <a:lstStyle/>
          <a:p>
            <a:r>
              <a:rPr lang="en-US" sz="3000" dirty="0" smtClean="0"/>
              <a:t>Tapping into Engagement-</a:t>
            </a:r>
          </a:p>
          <a:p>
            <a:r>
              <a:rPr lang="en-US" sz="3000" dirty="0" smtClean="0"/>
              <a:t>Making connections to ELA…</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Dance</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99178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016" y="118872"/>
            <a:ext cx="3564042" cy="284555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9976" y="118872"/>
            <a:ext cx="3634592" cy="284555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1336" y="3170904"/>
            <a:ext cx="4462692" cy="3465871"/>
          </a:xfrm>
          <a:prstGeom prst="rect">
            <a:avLst/>
          </a:prstGeom>
        </p:spPr>
      </p:pic>
    </p:spTree>
    <p:extLst>
      <p:ext uri="{BB962C8B-B14F-4D97-AF65-F5344CB8AC3E}">
        <p14:creationId xmlns:p14="http://schemas.microsoft.com/office/powerpoint/2010/main" val="34950934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watched your  dance… </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n</a:t>
            </a:r>
            <a:r>
              <a:rPr lang="en-US" sz="3600" dirty="0" smtClean="0">
                <a:solidFill>
                  <a:schemeClr val="tx1">
                    <a:lumMod val="65000"/>
                    <a:lumOff val="35000"/>
                  </a:schemeClr>
                </a:solidFill>
                <a:latin typeface="Century Gothic"/>
                <a:ea typeface="+mn-ea"/>
                <a:cs typeface="Century Gothic"/>
              </a:rPr>
              <a:t>oticed</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imagined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as inspired by/to</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8897367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lnSpcReduction="10000"/>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was creating my/our  dance…</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thought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hoped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wished</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6957850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REFLECTION- PERFORMERS</a:t>
            </a:r>
            <a:endParaRPr lang="en-US" b="1" dirty="0">
              <a:latin typeface="Century Gothic" charset="0"/>
              <a:cs typeface="Century Gothic" charset="0"/>
            </a:endParaRPr>
          </a:p>
        </p:txBody>
      </p:sp>
      <p:sp>
        <p:nvSpPr>
          <p:cNvPr id="3" name="Content Placeholder 2"/>
          <p:cNvSpPr>
            <a:spLocks noGrp="1"/>
          </p:cNvSpPr>
          <p:nvPr>
            <p:ph idx="1"/>
          </p:nvPr>
        </p:nvSpPr>
        <p:spPr>
          <a:xfrm>
            <a:off x="536062" y="1417638"/>
            <a:ext cx="8123238" cy="5050302"/>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How was it to create in the group?</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How did you use the Constructive Conversation Skills in your group?</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Say one word that describes this experience for you.  If someone says the word you were thinking, say the word in a different way.</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9489018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REFLECTION- AUDIENCE</a:t>
            </a:r>
            <a:endParaRPr lang="en-US" b="1" dirty="0">
              <a:latin typeface="Century Gothic" charset="0"/>
              <a:cs typeface="Century Gothic" charset="0"/>
            </a:endParaRPr>
          </a:p>
        </p:txBody>
      </p:sp>
      <p:sp>
        <p:nvSpPr>
          <p:cNvPr id="3" name="Content Placeholder 2"/>
          <p:cNvSpPr>
            <a:spLocks noGrp="1"/>
          </p:cNvSpPr>
          <p:nvPr>
            <p:ph idx="1"/>
          </p:nvPr>
        </p:nvSpPr>
        <p:spPr>
          <a:xfrm>
            <a:off x="536062" y="1417638"/>
            <a:ext cx="8123238" cy="5050302"/>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Refer to the criteria chart.  What evidence did you see of </a:t>
            </a:r>
            <a:r>
              <a:rPr lang="en-US" sz="3600" smtClean="0">
                <a:solidFill>
                  <a:schemeClr val="tx1">
                    <a:lumMod val="65000"/>
                    <a:lumOff val="35000"/>
                  </a:schemeClr>
                </a:solidFill>
                <a:latin typeface="Century Gothic"/>
                <a:ea typeface="+mn-ea"/>
                <a:cs typeface="Century Gothic"/>
              </a:rPr>
              <a:t>all elements? </a:t>
            </a: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What did this piece bring to mind or remind you of?</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Say one word that describes what you saw, experienced, felt or imagined.  </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1736794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084" y="810168"/>
            <a:ext cx="8693834" cy="8248412"/>
          </a:xfrm>
          <a:prstGeom prst="rect">
            <a:avLst/>
          </a:prstGeom>
          <a:noFill/>
        </p:spPr>
        <p:txBody>
          <a:bodyPr wrap="square" rtlCol="0">
            <a:spAutoFit/>
          </a:bodyPr>
          <a:lstStyle/>
          <a:p>
            <a:endParaRPr lang="en-US" sz="3000" dirty="0"/>
          </a:p>
          <a:p>
            <a:pPr marL="514350" indent="-514350">
              <a:buAutoNum type="arabicPeriod"/>
            </a:pPr>
            <a:r>
              <a:rPr lang="en-US" sz="3000" dirty="0" smtClean="0"/>
              <a:t>Sit and listen to a piece of music with the lights dim.  What kind of instruments do you hear?  What is the mood?  What was the composer thinking about?</a:t>
            </a:r>
          </a:p>
          <a:p>
            <a:pPr marL="514350" indent="-514350">
              <a:buAutoNum type="arabicPeriod"/>
            </a:pPr>
            <a:r>
              <a:rPr lang="en-US" sz="3000" dirty="0" smtClean="0"/>
              <a:t>In groups, create a word wall of adjectives to describe the piece using one color of ink.</a:t>
            </a:r>
          </a:p>
          <a:p>
            <a:pPr marL="514350" indent="-514350">
              <a:buAutoNum type="arabicPeriod"/>
            </a:pPr>
            <a:r>
              <a:rPr lang="en-US" sz="3000" dirty="0" smtClean="0"/>
              <a:t>Engage in a gallery walk. Use a different color marker to Clarify and Fortify.</a:t>
            </a:r>
          </a:p>
          <a:p>
            <a:pPr marL="514350" indent="-514350">
              <a:buAutoNum type="arabicPeriod"/>
            </a:pPr>
            <a:r>
              <a:rPr lang="en-US" sz="3000" dirty="0" smtClean="0"/>
              <a:t>Listen to a second piece of music.  Repeat above.  Compare and contrast the songs.  Which one did you like better and why?  (Negotiate) </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Music</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381835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7786747"/>
          </a:xfrm>
          <a:prstGeom prst="rect">
            <a:avLst/>
          </a:prstGeom>
          <a:noFill/>
        </p:spPr>
        <p:txBody>
          <a:bodyPr wrap="square" rtlCol="0">
            <a:spAutoFit/>
          </a:bodyPr>
          <a:lstStyle/>
          <a:p>
            <a:r>
              <a:rPr lang="en-US" sz="3000" b="1" dirty="0"/>
              <a:t>Compose, Arrange, and Improvise</a:t>
            </a:r>
          </a:p>
          <a:p>
            <a:r>
              <a:rPr lang="en-US" sz="3000" dirty="0"/>
              <a:t>2.4 Create short rhythmic and melodic phrases in question-and-answer form. </a:t>
            </a:r>
            <a:endParaRPr lang="en-US" sz="3000" dirty="0" smtClean="0"/>
          </a:p>
          <a:p>
            <a:endParaRPr lang="en-US" sz="3000" dirty="0" smtClean="0"/>
          </a:p>
          <a:p>
            <a:r>
              <a:rPr lang="en-US" sz="3000" dirty="0" smtClean="0"/>
              <a:t>1. Read a fable, poem or short story.</a:t>
            </a:r>
          </a:p>
          <a:p>
            <a:r>
              <a:rPr lang="en-US" sz="3000" dirty="0" smtClean="0"/>
              <a:t>2. Create word walls as in previous activity.  </a:t>
            </a:r>
          </a:p>
          <a:p>
            <a:r>
              <a:rPr lang="en-US" sz="3000" dirty="0" smtClean="0"/>
              <a:t>3. In groups, use the classroom instruments to compose and play music that reflects the words on the word wall.  </a:t>
            </a:r>
          </a:p>
          <a:p>
            <a:r>
              <a:rPr lang="en-US" sz="3000" dirty="0" smtClean="0"/>
              <a:t>4. Or, do a Song </a:t>
            </a:r>
            <a:r>
              <a:rPr lang="en-US" sz="3000" dirty="0" err="1" smtClean="0"/>
              <a:t>Sploosh</a:t>
            </a:r>
            <a:r>
              <a:rPr lang="en-US" sz="3000" dirty="0" smtClean="0"/>
              <a:t> (see handout from 01/12/16) and use those words to create an instrumental piece.  </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Music</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3305885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225667"/>
            <a:ext cx="8693834" cy="3631763"/>
          </a:xfrm>
          <a:prstGeom prst="rect">
            <a:avLst/>
          </a:prstGeom>
          <a:noFill/>
        </p:spPr>
        <p:txBody>
          <a:bodyPr wrap="square" rtlCol="0">
            <a:spAutoFit/>
          </a:bodyPr>
          <a:lstStyle/>
          <a:p>
            <a:r>
              <a:rPr lang="en-US" sz="3000" dirty="0" smtClean="0"/>
              <a:t>Tapping into Engagement-</a:t>
            </a:r>
          </a:p>
          <a:p>
            <a:r>
              <a:rPr lang="en-US" sz="3000" dirty="0" smtClean="0"/>
              <a:t>Making connections to ELA…</a:t>
            </a:r>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Music</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87758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listened to your… </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n</a:t>
            </a:r>
            <a:r>
              <a:rPr lang="en-US" sz="3600" dirty="0" smtClean="0">
                <a:solidFill>
                  <a:schemeClr val="tx1">
                    <a:lumMod val="65000"/>
                    <a:lumOff val="35000"/>
                  </a:schemeClr>
                </a:solidFill>
                <a:latin typeface="Century Gothic"/>
                <a:ea typeface="+mn-ea"/>
                <a:cs typeface="Century Gothic"/>
              </a:rPr>
              <a:t>oticed</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imagined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as inspired by/to</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260428245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510381" y="1547446"/>
            <a:ext cx="8123238" cy="5050302"/>
          </a:xfrm>
        </p:spPr>
        <p:txBody>
          <a:bodyPr rtlCol="0">
            <a:normAutofit/>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was creating my/our…</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I….</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felt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thought</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wondered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hoped</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wished</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96753453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REFLECTION- PERFORMERS</a:t>
            </a:r>
            <a:endParaRPr lang="en-US" b="1" dirty="0">
              <a:latin typeface="Century Gothic" charset="0"/>
              <a:cs typeface="Century Gothic" charset="0"/>
            </a:endParaRPr>
          </a:p>
        </p:txBody>
      </p:sp>
      <p:sp>
        <p:nvSpPr>
          <p:cNvPr id="3" name="Content Placeholder 2"/>
          <p:cNvSpPr>
            <a:spLocks noGrp="1"/>
          </p:cNvSpPr>
          <p:nvPr>
            <p:ph idx="1"/>
          </p:nvPr>
        </p:nvSpPr>
        <p:spPr>
          <a:xfrm>
            <a:off x="536062" y="1417638"/>
            <a:ext cx="8123238" cy="5050302"/>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How was it to create in the group?</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How did you use the Constructive Conversation Skills in your group?</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Say one word that describes this experience for you.  If someone says the word you were thinking, say the word in a different way.</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18193523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REFLECTION- AUDIENCE</a:t>
            </a:r>
            <a:endParaRPr lang="en-US" b="1" dirty="0">
              <a:latin typeface="Century Gothic" charset="0"/>
              <a:cs typeface="Century Gothic" charset="0"/>
            </a:endParaRPr>
          </a:p>
        </p:txBody>
      </p:sp>
      <p:sp>
        <p:nvSpPr>
          <p:cNvPr id="3" name="Content Placeholder 2"/>
          <p:cNvSpPr>
            <a:spLocks noGrp="1"/>
          </p:cNvSpPr>
          <p:nvPr>
            <p:ph idx="1"/>
          </p:nvPr>
        </p:nvSpPr>
        <p:spPr>
          <a:xfrm>
            <a:off x="536062" y="1417638"/>
            <a:ext cx="8123238" cy="5050302"/>
          </a:xfrm>
        </p:spPr>
        <p:txBody>
          <a:bodyPr rtlCol="0">
            <a:normAutofit/>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Describe the elements of music you heard. </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What did this piece bring to mind or remind you of?</a:t>
            </a: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Say one word that describes what you saw, experienced, felt or imagined.  </a:t>
            </a: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66283283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8981768" cy="6858000"/>
          </a:xfrm>
          <a:prstGeom prst="rect">
            <a:avLst/>
          </a:prstGeom>
        </p:spPr>
      </p:pic>
    </p:spTree>
    <p:extLst>
      <p:ext uri="{BB962C8B-B14F-4D97-AF65-F5344CB8AC3E}">
        <p14:creationId xmlns:p14="http://schemas.microsoft.com/office/powerpoint/2010/main" val="299260594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457200" y="1600200"/>
            <a:ext cx="8229600" cy="4918587"/>
          </a:xfrm>
        </p:spPr>
        <p:txBody>
          <a:bodyPr>
            <a:normAutofit/>
          </a:bodyPr>
          <a:lstStyle/>
          <a:p>
            <a:r>
              <a:rPr lang="en-US" sz="2400" dirty="0" smtClean="0">
                <a:latin typeface="Century Gothic"/>
                <a:cs typeface="Century Gothic"/>
              </a:rPr>
              <a:t>Design an Integrated ELD and the Arts lesson.  </a:t>
            </a:r>
            <a:endParaRPr lang="en-US" sz="2400" dirty="0">
              <a:latin typeface="Century Gothic"/>
              <a:cs typeface="Century Gothic"/>
            </a:endParaRPr>
          </a:p>
          <a:p>
            <a:r>
              <a:rPr lang="en-US" sz="2400" dirty="0" smtClean="0">
                <a:latin typeface="Century Gothic"/>
                <a:cs typeface="Century Gothic"/>
              </a:rPr>
              <a:t>Criteria:</a:t>
            </a:r>
          </a:p>
          <a:p>
            <a:r>
              <a:rPr lang="en-US" sz="2400" dirty="0" smtClean="0">
                <a:latin typeface="Century Gothic"/>
                <a:cs typeface="Century Gothic"/>
              </a:rPr>
              <a:t>1. ELD Standard ( if teaching ELs), ELA if not</a:t>
            </a:r>
          </a:p>
          <a:p>
            <a:r>
              <a:rPr lang="en-US" sz="2400" dirty="0" smtClean="0">
                <a:latin typeface="Century Gothic"/>
                <a:cs typeface="Century Gothic"/>
              </a:rPr>
              <a:t>2. Arts Content Standard</a:t>
            </a:r>
          </a:p>
          <a:p>
            <a:r>
              <a:rPr lang="en-US" sz="2400" dirty="0" smtClean="0">
                <a:latin typeface="Century Gothic"/>
                <a:cs typeface="Century Gothic"/>
              </a:rPr>
              <a:t>3. Content  Objective</a:t>
            </a:r>
          </a:p>
          <a:p>
            <a:r>
              <a:rPr lang="en-US" sz="2400" dirty="0" smtClean="0">
                <a:latin typeface="Century Gothic"/>
                <a:cs typeface="Century Gothic"/>
              </a:rPr>
              <a:t>4. Language Objective</a:t>
            </a:r>
          </a:p>
          <a:p>
            <a:r>
              <a:rPr lang="en-US" sz="2400" dirty="0" smtClean="0">
                <a:latin typeface="Century Gothic"/>
                <a:cs typeface="Century Gothic"/>
              </a:rPr>
              <a:t>5. Constructive Conversation Skills</a:t>
            </a:r>
          </a:p>
          <a:p>
            <a:r>
              <a:rPr lang="en-US" sz="2400" dirty="0" smtClean="0">
                <a:latin typeface="Century Gothic"/>
                <a:cs typeface="Century Gothic"/>
              </a:rPr>
              <a:t>6. Non-judgmental Critique</a:t>
            </a:r>
          </a:p>
          <a:p>
            <a:r>
              <a:rPr lang="en-US" sz="2400" dirty="0" smtClean="0">
                <a:latin typeface="Century Gothic"/>
                <a:cs typeface="Century Gothic"/>
              </a:rPr>
              <a:t>7. Actionable Feedback</a:t>
            </a:r>
            <a:endParaRPr lang="en-US" sz="2400" dirty="0">
              <a:latin typeface="Century Gothic"/>
              <a:cs typeface="Century Gothic"/>
            </a:endParaRPr>
          </a:p>
        </p:txBody>
      </p:sp>
      <p:sp>
        <p:nvSpPr>
          <p:cNvPr id="2" name="Title 1"/>
          <p:cNvSpPr>
            <a:spLocks noGrp="1"/>
          </p:cNvSpPr>
          <p:nvPr>
            <p:ph type="title"/>
          </p:nvPr>
        </p:nvSpPr>
        <p:spPr/>
        <p:txBody>
          <a:bodyPr>
            <a:normAutofit fontScale="90000"/>
          </a:bodyPr>
          <a:lstStyle/>
          <a:p>
            <a:r>
              <a:rPr lang="en-US" sz="5400" b="1" dirty="0" smtClean="0">
                <a:latin typeface="Century Gothic"/>
                <a:cs typeface="Century Gothic"/>
              </a:rPr>
              <a:t>Content Areas/or Grade Levels</a:t>
            </a:r>
            <a:endParaRPr lang="en-US" sz="5400" b="1" dirty="0">
              <a:latin typeface="Century Gothic"/>
              <a:cs typeface="Century Gothic"/>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1458" y="5105400"/>
            <a:ext cx="1902542" cy="1752600"/>
          </a:xfrm>
          <a:prstGeom prst="rect">
            <a:avLst/>
          </a:prstGeom>
        </p:spPr>
      </p:pic>
    </p:spTree>
    <p:extLst>
      <p:ext uri="{BB962C8B-B14F-4D97-AF65-F5344CB8AC3E}">
        <p14:creationId xmlns:p14="http://schemas.microsoft.com/office/powerpoint/2010/main" val="173443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3940" y="1225667"/>
            <a:ext cx="8640060" cy="7786747"/>
          </a:xfrm>
          <a:prstGeom prst="rect">
            <a:avLst/>
          </a:prstGeom>
          <a:noFill/>
        </p:spPr>
        <p:txBody>
          <a:bodyPr wrap="square" rtlCol="0">
            <a:spAutoFit/>
          </a:bodyPr>
          <a:lstStyle/>
          <a:p>
            <a:r>
              <a:rPr lang="en-US" sz="3000" b="1" dirty="0" smtClean="0"/>
              <a:t>Role and Development of the Visual Arts</a:t>
            </a:r>
            <a:endParaRPr lang="en-US" sz="3000" dirty="0" smtClean="0">
              <a:solidFill>
                <a:srgbClr val="000000"/>
              </a:solidFill>
              <a:latin typeface="Century Gothic"/>
              <a:cs typeface="Century Gothic"/>
            </a:endParaRPr>
          </a:p>
          <a:p>
            <a:r>
              <a:rPr lang="en-US" sz="3000" dirty="0" smtClean="0"/>
              <a:t>3.3 Distinguish and describe representational, abstract, and nonrepresentational works of art.</a:t>
            </a:r>
          </a:p>
          <a:p>
            <a:r>
              <a:rPr lang="en-US" sz="3000" b="1" dirty="0" smtClean="0"/>
              <a:t>Development of Dance Vocabulary</a:t>
            </a:r>
          </a:p>
          <a:p>
            <a:r>
              <a:rPr lang="en-US" sz="3000" dirty="0" smtClean="0"/>
              <a:t>1.5 Describe dance elements used in personal work and that of others.</a:t>
            </a:r>
          </a:p>
          <a:p>
            <a:r>
              <a:rPr lang="en-US" sz="3000" b="1" dirty="0" smtClean="0"/>
              <a:t>Compose, Arrange, and Improvise</a:t>
            </a:r>
          </a:p>
          <a:p>
            <a:r>
              <a:rPr lang="en-US" sz="3000" dirty="0" smtClean="0"/>
              <a:t>2.4 Create short rhythmic and melodic phrases in question-and-answer form.</a:t>
            </a:r>
          </a:p>
          <a:p>
            <a:r>
              <a:rPr lang="en-US" sz="3000" b="1" dirty="0" smtClean="0"/>
              <a:t>Development of Theatrical Skills</a:t>
            </a:r>
          </a:p>
          <a:p>
            <a:r>
              <a:rPr lang="en-US" sz="3000" dirty="0" smtClean="0"/>
              <a:t>2.1 Participate in cooperative script writing or improvisations that incorporate the Five </a:t>
            </a:r>
            <a:r>
              <a:rPr lang="en-US" sz="3000" dirty="0" err="1" smtClean="0"/>
              <a:t>Ws</a:t>
            </a:r>
            <a:r>
              <a:rPr lang="en-US" sz="3000" dirty="0" smtClean="0"/>
              <a:t>.</a:t>
            </a:r>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503940" y="302337"/>
            <a:ext cx="7599423" cy="923330"/>
          </a:xfrm>
          <a:prstGeom prst="rect">
            <a:avLst/>
          </a:prstGeom>
          <a:noFill/>
        </p:spPr>
        <p:txBody>
          <a:bodyPr wrap="square" rtlCol="0">
            <a:spAutoFit/>
          </a:bodyPr>
          <a:lstStyle/>
          <a:p>
            <a:r>
              <a:rPr lang="en-US" sz="2700" b="1" dirty="0">
                <a:solidFill>
                  <a:srgbClr val="000000"/>
                </a:solidFill>
                <a:latin typeface="Century Gothic"/>
                <a:cs typeface="Century Gothic"/>
              </a:rPr>
              <a:t>In the arts, the Constructive Conversation </a:t>
            </a:r>
            <a:r>
              <a:rPr lang="en-US" sz="2700" b="1" dirty="0" smtClean="0">
                <a:solidFill>
                  <a:srgbClr val="000000"/>
                </a:solidFill>
                <a:latin typeface="Century Gothic"/>
                <a:cs typeface="Century Gothic"/>
              </a:rPr>
              <a:t>Skills can </a:t>
            </a:r>
            <a:r>
              <a:rPr lang="en-US" sz="2700" b="1" dirty="0">
                <a:solidFill>
                  <a:srgbClr val="000000"/>
                </a:solidFill>
                <a:latin typeface="Century Gothic"/>
                <a:cs typeface="Century Gothic"/>
              </a:rPr>
              <a:t>be used to:</a:t>
            </a:r>
          </a:p>
        </p:txBody>
      </p:sp>
    </p:spTree>
    <p:extLst>
      <p:ext uri="{BB962C8B-B14F-4D97-AF65-F5344CB8AC3E}">
        <p14:creationId xmlns:p14="http://schemas.microsoft.com/office/powerpoint/2010/main" val="3757030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14"/>
          <p:cNvGraphicFramePr>
            <a:graphicFrameLocks noGrp="1" noChangeAspect="1"/>
          </p:cNvGraphicFramePr>
          <p:nvPr>
            <p:ph idx="1"/>
            <p:extLst>
              <p:ext uri="{D42A27DB-BD31-4B8C-83A1-F6EECF244321}">
                <p14:modId xmlns:p14="http://schemas.microsoft.com/office/powerpoint/2010/main" val="3257048611"/>
              </p:ext>
            </p:extLst>
          </p:nvPr>
        </p:nvGraphicFramePr>
        <p:xfrm>
          <a:off x="589935" y="191728"/>
          <a:ext cx="8214852" cy="6371303"/>
        </p:xfrm>
        <a:graphic>
          <a:graphicData uri="http://schemas.openxmlformats.org/presentationml/2006/ole">
            <mc:AlternateContent xmlns:mc="http://schemas.openxmlformats.org/markup-compatibility/2006">
              <mc:Choice xmlns:v="urn:schemas-microsoft-com:vml" Requires="v">
                <p:oleObj spid="_x0000_s1034" name="Document" r:id="rId3" imgW="7101435" imgH="8823949" progId="Word.Document.12">
                  <p:embed/>
                </p:oleObj>
              </mc:Choice>
              <mc:Fallback>
                <p:oleObj name="Document" r:id="rId3" imgW="7101435" imgH="8823949" progId="Word.Document.12">
                  <p:embed/>
                  <p:pic>
                    <p:nvPicPr>
                      <p:cNvPr id="0" name=""/>
                      <p:cNvPicPr/>
                      <p:nvPr/>
                    </p:nvPicPr>
                    <p:blipFill>
                      <a:blip r:embed="rId4"/>
                      <a:stretch>
                        <a:fillRect/>
                      </a:stretch>
                    </p:blipFill>
                    <p:spPr>
                      <a:xfrm>
                        <a:off x="589935" y="191728"/>
                        <a:ext cx="8214852" cy="6371303"/>
                      </a:xfrm>
                      <a:prstGeom prst="rect">
                        <a:avLst/>
                      </a:prstGeom>
                    </p:spPr>
                  </p:pic>
                </p:oleObj>
              </mc:Fallback>
            </mc:AlternateContent>
          </a:graphicData>
        </a:graphic>
      </p:graphicFrame>
    </p:spTree>
    <p:extLst>
      <p:ext uri="{BB962C8B-B14F-4D97-AF65-F5344CB8AC3E}">
        <p14:creationId xmlns:p14="http://schemas.microsoft.com/office/powerpoint/2010/main" val="34058887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83460020"/>
              </p:ext>
            </p:extLst>
          </p:nvPr>
        </p:nvGraphicFramePr>
        <p:xfrm>
          <a:off x="884903" y="250724"/>
          <a:ext cx="7388942" cy="6327058"/>
        </p:xfrm>
        <a:graphic>
          <a:graphicData uri="http://schemas.openxmlformats.org/presentationml/2006/ole">
            <mc:AlternateContent xmlns:mc="http://schemas.openxmlformats.org/markup-compatibility/2006">
              <mc:Choice xmlns:v="urn:schemas-microsoft-com:vml" Requires="v">
                <p:oleObj spid="_x0000_s2058" name="Document" r:id="rId3" imgW="7101435" imgH="9199336" progId="Word.Document.12">
                  <p:embed/>
                </p:oleObj>
              </mc:Choice>
              <mc:Fallback>
                <p:oleObj name="Document" r:id="rId3" imgW="7101435" imgH="9199336" progId="Word.Document.12">
                  <p:embed/>
                  <p:pic>
                    <p:nvPicPr>
                      <p:cNvPr id="0" name=""/>
                      <p:cNvPicPr/>
                      <p:nvPr/>
                    </p:nvPicPr>
                    <p:blipFill>
                      <a:blip r:embed="rId4"/>
                      <a:stretch>
                        <a:fillRect/>
                      </a:stretch>
                    </p:blipFill>
                    <p:spPr>
                      <a:xfrm>
                        <a:off x="884903" y="250724"/>
                        <a:ext cx="7388942" cy="6327058"/>
                      </a:xfrm>
                      <a:prstGeom prst="rect">
                        <a:avLst/>
                      </a:prstGeom>
                    </p:spPr>
                  </p:pic>
                </p:oleObj>
              </mc:Fallback>
            </mc:AlternateContent>
          </a:graphicData>
        </a:graphic>
      </p:graphicFrame>
    </p:spTree>
    <p:extLst>
      <p:ext uri="{BB962C8B-B14F-4D97-AF65-F5344CB8AC3E}">
        <p14:creationId xmlns:p14="http://schemas.microsoft.com/office/powerpoint/2010/main" val="237028391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Century Gothic"/>
                <a:cs typeface="Century Gothic"/>
              </a:rPr>
              <a:t>Entire Group</a:t>
            </a:r>
            <a:endParaRPr lang="en-US" sz="5400" b="1" dirty="0">
              <a:latin typeface="Century Gothic"/>
              <a:cs typeface="Century Gothic"/>
            </a:endParaRPr>
          </a:p>
        </p:txBody>
      </p:sp>
      <p:sp>
        <p:nvSpPr>
          <p:cNvPr id="3" name="Content Placeholder 2"/>
          <p:cNvSpPr>
            <a:spLocks noGrp="1"/>
          </p:cNvSpPr>
          <p:nvPr>
            <p:ph idx="1"/>
          </p:nvPr>
        </p:nvSpPr>
        <p:spPr/>
        <p:txBody>
          <a:bodyPr>
            <a:normAutofit/>
          </a:bodyPr>
          <a:lstStyle/>
          <a:p>
            <a:r>
              <a:rPr lang="en-US" sz="3200" dirty="0" smtClean="0">
                <a:latin typeface="Century Gothic"/>
                <a:cs typeface="Century Gothic"/>
              </a:rPr>
              <a:t>Share </a:t>
            </a:r>
            <a:r>
              <a:rPr lang="en-US" dirty="0" smtClean="0">
                <a:latin typeface="Century Gothic"/>
                <a:cs typeface="Century Gothic"/>
              </a:rPr>
              <a:t>your group’s  Model Constructive Conversation </a:t>
            </a:r>
            <a:r>
              <a:rPr lang="en-US" sz="3200" dirty="0" smtClean="0">
                <a:latin typeface="Century Gothic"/>
                <a:cs typeface="Century Gothic"/>
              </a:rPr>
              <a:t> with the whole group</a:t>
            </a:r>
            <a:endParaRPr lang="en-US" sz="3200" dirty="0">
              <a:latin typeface="Century Gothic"/>
              <a:cs typeface="Century Gothic"/>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033" y="3497672"/>
            <a:ext cx="4768961" cy="3179307"/>
          </a:xfrm>
          <a:prstGeom prst="rect">
            <a:avLst/>
          </a:prstGeom>
        </p:spPr>
      </p:pic>
    </p:spTree>
    <p:extLst>
      <p:ext uri="{BB962C8B-B14F-4D97-AF65-F5344CB8AC3E}">
        <p14:creationId xmlns:p14="http://schemas.microsoft.com/office/powerpoint/2010/main" val="217120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marL="0" indent="0" eaLnBrk="1" fontAlgn="auto" hangingPunct="1">
              <a:spcAft>
                <a:spcPts val="0"/>
              </a:spcAft>
              <a:buClr>
                <a:schemeClr val="accent1">
                  <a:lumMod val="60000"/>
                  <a:lumOff val="40000"/>
                </a:schemeClr>
              </a:buClr>
              <a:buNone/>
              <a:defRPr/>
            </a:pPr>
            <a:r>
              <a:rPr lang="en-US" sz="3600" b="1" dirty="0">
                <a:solidFill>
                  <a:schemeClr val="tx1">
                    <a:lumMod val="65000"/>
                    <a:lumOff val="35000"/>
                  </a:schemeClr>
                </a:solidFill>
                <a:latin typeface="Century Gothic"/>
                <a:cs typeface="Century Gothic"/>
              </a:rPr>
              <a:t>Students are Resources to Tap Into, Not Just Behaviors to Manage</a:t>
            </a:r>
            <a:r>
              <a:rPr lang="en-US" dirty="0">
                <a:solidFill>
                  <a:schemeClr val="tx1">
                    <a:lumMod val="65000"/>
                    <a:lumOff val="35000"/>
                  </a:schemeClr>
                </a:solidFill>
                <a:latin typeface="Century Gothic"/>
                <a:cs typeface="Century Gothic"/>
              </a:rPr>
              <a:t>.  </a:t>
            </a:r>
          </a:p>
        </p:txBody>
      </p:sp>
      <p:sp>
        <p:nvSpPr>
          <p:cNvPr id="3" name="Content Placeholder 2"/>
          <p:cNvSpPr>
            <a:spLocks noGrp="1"/>
          </p:cNvSpPr>
          <p:nvPr>
            <p:ph idx="1"/>
          </p:nvPr>
        </p:nvSpPr>
        <p:spPr>
          <a:xfrm>
            <a:off x="536062" y="1417638"/>
            <a:ext cx="8123238" cy="5050302"/>
          </a:xfrm>
        </p:spPr>
        <p:txBody>
          <a:bodyPr rtlCol="0">
            <a:normAutofit fontScale="85000" lnSpcReduction="10000"/>
          </a:bodyPr>
          <a:lstStyle/>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Behaviors that seem “out of bounds” or “off-task” are often indicators of a student’s strengths, natural inclinations for ways of learning, unexpressed feelings or unmet needs.   </a:t>
            </a: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r>
              <a:rPr lang="en-US" sz="3600" dirty="0" smtClean="0">
                <a:solidFill>
                  <a:schemeClr val="tx1">
                    <a:lumMod val="65000"/>
                    <a:lumOff val="35000"/>
                  </a:schemeClr>
                </a:solidFill>
                <a:latin typeface="Century Gothic"/>
                <a:ea typeface="+mn-ea"/>
                <a:cs typeface="Century Gothic"/>
              </a:rPr>
              <a:t>Tapping into these inclinations often provides a new idea, direction, perspective or path of accessibility for the individual learners in a group or for the entire group itself.  </a:t>
            </a: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10888467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687362" y="1547446"/>
            <a:ext cx="8123238" cy="5050302"/>
          </a:xfrm>
        </p:spPr>
        <p:txBody>
          <a:bodyPr rtlCol="0">
            <a:normAutofit/>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What were some feelings you had when….?</a:t>
            </a: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What do you see that’s not working for you?</a:t>
            </a: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What do you think you would choose to do differently?</a:t>
            </a: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21652535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b="1" dirty="0" smtClean="0">
                <a:latin typeface="Century Gothic" charset="0"/>
                <a:cs typeface="Century Gothic" charset="0"/>
              </a:rPr>
              <a:t>EASEL NONJUDGMENTAL CRITIQUE</a:t>
            </a:r>
            <a:endParaRPr lang="en-US" b="1" dirty="0">
              <a:latin typeface="Century Gothic" charset="0"/>
              <a:cs typeface="Century Gothic" charset="0"/>
            </a:endParaRPr>
          </a:p>
        </p:txBody>
      </p:sp>
      <p:sp>
        <p:nvSpPr>
          <p:cNvPr id="3" name="Content Placeholder 2"/>
          <p:cNvSpPr>
            <a:spLocks noGrp="1"/>
          </p:cNvSpPr>
          <p:nvPr>
            <p:ph idx="1"/>
          </p:nvPr>
        </p:nvSpPr>
        <p:spPr>
          <a:xfrm>
            <a:off x="324465" y="1547446"/>
            <a:ext cx="8686799" cy="5050302"/>
          </a:xfrm>
        </p:spPr>
        <p:txBody>
          <a:bodyPr rtlCol="0">
            <a:normAutofit/>
          </a:bodyPr>
          <a:lstStyle/>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When I _________, I ___________</a:t>
            </a: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see/saw                    hope/d</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n</a:t>
            </a:r>
            <a:r>
              <a:rPr lang="en-US" sz="3600" dirty="0" smtClean="0">
                <a:solidFill>
                  <a:schemeClr val="tx1">
                    <a:lumMod val="65000"/>
                    <a:lumOff val="35000"/>
                  </a:schemeClr>
                </a:solidFill>
                <a:latin typeface="Century Gothic"/>
                <a:ea typeface="+mn-ea"/>
                <a:cs typeface="Century Gothic"/>
              </a:rPr>
              <a:t>oticed                     wish/</a:t>
            </a:r>
            <a:r>
              <a:rPr lang="en-US" sz="3600" dirty="0" err="1" smtClean="0">
                <a:solidFill>
                  <a:schemeClr val="tx1">
                    <a:lumMod val="65000"/>
                    <a:lumOff val="35000"/>
                  </a:schemeClr>
                </a:solidFill>
                <a:latin typeface="Century Gothic"/>
                <a:ea typeface="+mn-ea"/>
                <a:cs typeface="Century Gothic"/>
              </a:rPr>
              <a:t>ed</a:t>
            </a:r>
            <a:r>
              <a:rPr lang="en-US" sz="3600" dirty="0" smtClean="0">
                <a:solidFill>
                  <a:schemeClr val="tx1">
                    <a:lumMod val="65000"/>
                    <a:lumOff val="35000"/>
                  </a:schemeClr>
                </a:solidFill>
                <a:latin typeface="Century Gothic"/>
                <a:ea typeface="+mn-ea"/>
                <a:cs typeface="Century Gothic"/>
              </a:rPr>
              <a:t>          </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ondered                decide/d         </a:t>
            </a:r>
          </a:p>
          <a:p>
            <a:pPr marL="0" indent="0" eaLnBrk="1" fontAlgn="auto" hangingPunct="1">
              <a:spcAft>
                <a:spcPts val="0"/>
              </a:spcAft>
              <a:buClr>
                <a:schemeClr val="accent1">
                  <a:lumMod val="60000"/>
                  <a:lumOff val="40000"/>
                </a:schemeClr>
              </a:buClr>
              <a:buNone/>
              <a:defRPr/>
            </a:pPr>
            <a:r>
              <a:rPr lang="en-US" sz="3600" dirty="0" smtClean="0">
                <a:solidFill>
                  <a:schemeClr val="tx1">
                    <a:lumMod val="65000"/>
                    <a:lumOff val="35000"/>
                  </a:schemeClr>
                </a:solidFill>
                <a:latin typeface="Century Gothic"/>
                <a:ea typeface="+mn-ea"/>
                <a:cs typeface="Century Gothic"/>
              </a:rPr>
              <a:t>f</a:t>
            </a:r>
            <a:r>
              <a:rPr lang="en-US" sz="3600" dirty="0" smtClean="0">
                <a:solidFill>
                  <a:schemeClr val="tx1">
                    <a:lumMod val="65000"/>
                    <a:lumOff val="35000"/>
                  </a:schemeClr>
                </a:solidFill>
                <a:latin typeface="Century Gothic"/>
                <a:ea typeface="+mn-ea"/>
                <a:cs typeface="Century Gothic"/>
              </a:rPr>
              <a:t>eel/felt                     forget/forgot                 </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w</a:t>
            </a:r>
            <a:r>
              <a:rPr lang="en-US" sz="3600" dirty="0" smtClean="0">
                <a:solidFill>
                  <a:schemeClr val="tx1">
                    <a:lumMod val="65000"/>
                    <a:lumOff val="35000"/>
                  </a:schemeClr>
                </a:solidFill>
                <a:latin typeface="Century Gothic"/>
                <a:ea typeface="+mn-ea"/>
                <a:cs typeface="Century Gothic"/>
              </a:rPr>
              <a:t>ant/</a:t>
            </a:r>
            <a:r>
              <a:rPr lang="en-US" sz="3600" dirty="0" err="1" smtClean="0">
                <a:solidFill>
                  <a:schemeClr val="tx1">
                    <a:lumMod val="65000"/>
                    <a:lumOff val="35000"/>
                  </a:schemeClr>
                </a:solidFill>
                <a:latin typeface="Century Gothic"/>
                <a:ea typeface="+mn-ea"/>
                <a:cs typeface="Century Gothic"/>
              </a:rPr>
              <a:t>ed</a:t>
            </a:r>
            <a:r>
              <a:rPr lang="en-US" sz="3600" dirty="0" smtClean="0">
                <a:solidFill>
                  <a:schemeClr val="tx1">
                    <a:lumMod val="65000"/>
                    <a:lumOff val="35000"/>
                  </a:schemeClr>
                </a:solidFill>
                <a:latin typeface="Century Gothic"/>
                <a:ea typeface="+mn-ea"/>
                <a:cs typeface="Century Gothic"/>
              </a:rPr>
              <a:t> to               change/d</a:t>
            </a:r>
          </a:p>
          <a:p>
            <a:pPr marL="0" indent="0" eaLnBrk="1" fontAlgn="auto" hangingPunct="1">
              <a:spcAft>
                <a:spcPts val="0"/>
              </a:spcAft>
              <a:buClr>
                <a:schemeClr val="accent1">
                  <a:lumMod val="60000"/>
                  <a:lumOff val="40000"/>
                </a:schemeClr>
              </a:buClr>
              <a:buNone/>
              <a:defRPr/>
            </a:pPr>
            <a:r>
              <a:rPr lang="en-US" sz="3600" dirty="0">
                <a:solidFill>
                  <a:schemeClr val="tx1">
                    <a:lumMod val="65000"/>
                    <a:lumOff val="35000"/>
                  </a:schemeClr>
                </a:solidFill>
                <a:latin typeface="Century Gothic"/>
                <a:ea typeface="+mn-ea"/>
                <a:cs typeface="Century Gothic"/>
              </a:rPr>
              <a:t>t</a:t>
            </a:r>
            <a:r>
              <a:rPr lang="en-US" sz="3600" dirty="0" smtClean="0">
                <a:solidFill>
                  <a:schemeClr val="tx1">
                    <a:lumMod val="65000"/>
                    <a:lumOff val="35000"/>
                  </a:schemeClr>
                </a:solidFill>
                <a:latin typeface="Century Gothic"/>
                <a:ea typeface="+mn-ea"/>
                <a:cs typeface="Century Gothic"/>
              </a:rPr>
              <a:t>hink/thought</a:t>
            </a: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None/>
              <a:defRPr/>
            </a:pPr>
            <a:endParaRPr lang="en-US" sz="3600" dirty="0" smtClean="0">
              <a:solidFill>
                <a:schemeClr val="tx1">
                  <a:lumMod val="65000"/>
                  <a:lumOff val="35000"/>
                </a:schemeClr>
              </a:solidFill>
              <a:latin typeface="Century Gothic"/>
              <a:ea typeface="+mn-ea"/>
              <a:cs typeface="Century Gothic"/>
            </a:endParaRPr>
          </a:p>
          <a:p>
            <a:pPr eaLnBrk="1" fontAlgn="auto" hangingPunct="1">
              <a:spcAft>
                <a:spcPts val="0"/>
              </a:spcAft>
              <a:buClr>
                <a:schemeClr val="accent1">
                  <a:lumMod val="60000"/>
                  <a:lumOff val="40000"/>
                </a:schemeClr>
              </a:buClr>
              <a:buFont typeface="Arial" panose="020B0604020202020204" pitchFamily="34" charset="0"/>
              <a:buChar char="•"/>
              <a:defRPr/>
            </a:pPr>
            <a:endParaRPr lang="en-US" sz="3600" dirty="0" smtClean="0">
              <a:solidFill>
                <a:schemeClr val="tx1">
                  <a:lumMod val="65000"/>
                  <a:lumOff val="35000"/>
                </a:schemeClr>
              </a:solidFill>
              <a:latin typeface="Century Gothic"/>
              <a:ea typeface="+mn-ea"/>
              <a:cs typeface="Century Gothic"/>
            </a:endParaRPr>
          </a:p>
          <a:p>
            <a:pPr marL="0" indent="0" eaLnBrk="1" fontAlgn="auto" hangingPunct="1">
              <a:spcAft>
                <a:spcPts val="0"/>
              </a:spcAft>
              <a:buClr>
                <a:schemeClr val="accent1">
                  <a:lumMod val="60000"/>
                  <a:lumOff val="40000"/>
                </a:schemeClr>
              </a:buClr>
              <a:buFont typeface="Wingdings 2" pitchFamily="18" charset="2"/>
              <a:buNone/>
              <a:defRPr/>
            </a:pPr>
            <a:endParaRPr lang="en-US" sz="1000" dirty="0" smtClean="0">
              <a:solidFill>
                <a:schemeClr val="tx1">
                  <a:lumMod val="65000"/>
                  <a:lumOff val="35000"/>
                </a:schemeClr>
              </a:solidFill>
              <a:latin typeface="Century Gothic"/>
              <a:ea typeface="+mn-ea"/>
              <a:cs typeface="Century Gothic"/>
            </a:endParaRPr>
          </a:p>
          <a:p>
            <a:pPr marL="336550" lvl="1" indent="0" eaLnBrk="1" fontAlgn="auto" hangingPunct="1">
              <a:spcAft>
                <a:spcPts val="0"/>
              </a:spcAft>
              <a:buClr>
                <a:schemeClr val="accent1">
                  <a:lumMod val="75000"/>
                </a:schemeClr>
              </a:buClr>
              <a:buFont typeface="Wingdings 2" pitchFamily="18" charset="2"/>
              <a:buNone/>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292160613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445" y="924884"/>
            <a:ext cx="8303341" cy="7786747"/>
          </a:xfrm>
          <a:prstGeom prst="rect">
            <a:avLst/>
          </a:prstGeom>
          <a:noFill/>
        </p:spPr>
        <p:txBody>
          <a:bodyPr wrap="square" rtlCol="0">
            <a:spAutoFit/>
          </a:bodyPr>
          <a:lstStyle/>
          <a:p>
            <a:pPr marL="514350" indent="-514350">
              <a:buAutoNum type="arabicPeriod"/>
            </a:pPr>
            <a:r>
              <a:rPr lang="en-US" sz="3000" dirty="0" smtClean="0"/>
              <a:t>Pantomime- </a:t>
            </a:r>
            <a:r>
              <a:rPr lang="en-US" sz="3000" dirty="0"/>
              <a:t>Hey, everybody, let’s….</a:t>
            </a:r>
          </a:p>
          <a:p>
            <a:r>
              <a:rPr lang="en-US" sz="3000" dirty="0"/>
              <a:t>                              Yes, let’s</a:t>
            </a:r>
            <a:r>
              <a:rPr lang="en-US" sz="3000" dirty="0" smtClean="0"/>
              <a:t>…</a:t>
            </a:r>
          </a:p>
          <a:p>
            <a:r>
              <a:rPr lang="en-US" sz="3000" dirty="0" smtClean="0"/>
              <a:t>(must be an action word- no sleeping, resting, etc.)</a:t>
            </a:r>
            <a:endParaRPr lang="en-US" sz="3000" dirty="0"/>
          </a:p>
          <a:p>
            <a:r>
              <a:rPr lang="en-US" sz="3000" dirty="0" smtClean="0"/>
              <a:t>2. </a:t>
            </a:r>
            <a:r>
              <a:rPr lang="en-US" sz="3000" dirty="0" smtClean="0"/>
              <a:t>Yes, And…</a:t>
            </a:r>
          </a:p>
          <a:p>
            <a:r>
              <a:rPr lang="en-US" sz="3000" dirty="0" smtClean="0"/>
              <a:t>3. Giving a Gift</a:t>
            </a:r>
            <a:endParaRPr lang="en-US" sz="3000" dirty="0" smtClean="0"/>
          </a:p>
          <a:p>
            <a:r>
              <a:rPr lang="en-US" sz="3000" dirty="0" smtClean="0"/>
              <a:t>4. Tableau- Create a tableau</a:t>
            </a:r>
            <a:r>
              <a:rPr lang="en-US" sz="3000" dirty="0"/>
              <a:t> </a:t>
            </a:r>
            <a:r>
              <a:rPr lang="en-US" sz="3000" dirty="0" smtClean="0"/>
              <a:t>of a behavior issue with traditional discipline.  Then, create that same issue with a restorative justice response.  </a:t>
            </a:r>
          </a:p>
          <a:p>
            <a:endParaRPr lang="en-US" sz="3000" dirty="0" smtClean="0"/>
          </a:p>
          <a:p>
            <a:r>
              <a:rPr lang="en-US" sz="3000" dirty="0" smtClean="0"/>
              <a:t>(Inner City Arts Folder, P.A 12-13)</a:t>
            </a:r>
            <a:endParaRPr lang="en-US" sz="3000" dirty="0"/>
          </a:p>
          <a:p>
            <a:endParaRPr lang="en-US" sz="3000" dirty="0" smtClean="0"/>
          </a:p>
          <a:p>
            <a:endParaRPr lang="en-US" sz="3000" b="1" dirty="0"/>
          </a:p>
          <a:p>
            <a:endParaRPr lang="en-US" sz="3200" dirty="0"/>
          </a:p>
          <a:p>
            <a:endParaRPr lang="en-US" sz="3600" dirty="0" smtClean="0"/>
          </a:p>
          <a:p>
            <a:endParaRPr lang="en-US" sz="3600" dirty="0"/>
          </a:p>
          <a:p>
            <a:endParaRPr lang="en-US" sz="3600" dirty="0">
              <a:solidFill>
                <a:srgbClr val="000000"/>
              </a:solidFill>
              <a:latin typeface="Century Gothic"/>
              <a:cs typeface="Century Gothic"/>
            </a:endParaRPr>
          </a:p>
        </p:txBody>
      </p:sp>
      <p:sp>
        <p:nvSpPr>
          <p:cNvPr id="3" name="TextBox 2"/>
          <p:cNvSpPr txBox="1"/>
          <p:nvPr/>
        </p:nvSpPr>
        <p:spPr>
          <a:xfrm>
            <a:off x="323558" y="302337"/>
            <a:ext cx="8363242"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Constructive </a:t>
            </a:r>
            <a:r>
              <a:rPr lang="en-US" sz="2700" b="1" dirty="0">
                <a:solidFill>
                  <a:srgbClr val="000000"/>
                </a:solidFill>
                <a:latin typeface="Century Gothic"/>
                <a:cs typeface="Century Gothic"/>
              </a:rPr>
              <a:t>Conversation </a:t>
            </a:r>
            <a:r>
              <a:rPr lang="en-US" sz="2700" b="1" dirty="0" smtClean="0">
                <a:solidFill>
                  <a:srgbClr val="000000"/>
                </a:solidFill>
                <a:latin typeface="Century Gothic"/>
                <a:cs typeface="Century Gothic"/>
              </a:rPr>
              <a:t>Skills and </a:t>
            </a:r>
            <a:r>
              <a:rPr lang="en-US" sz="2700" b="1" dirty="0" smtClean="0">
                <a:solidFill>
                  <a:srgbClr val="000000"/>
                </a:solidFill>
                <a:latin typeface="Century Gothic"/>
                <a:cs typeface="Century Gothic"/>
              </a:rPr>
              <a:t>Behavior</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403458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8" y="1369613"/>
            <a:ext cx="8658209" cy="4524315"/>
          </a:xfrm>
          <a:prstGeom prst="rect">
            <a:avLst/>
          </a:prstGeom>
          <a:noFill/>
        </p:spPr>
        <p:txBody>
          <a:bodyPr wrap="square" rtlCol="0">
            <a:spAutoFit/>
          </a:bodyPr>
          <a:lstStyle/>
          <a:p>
            <a:pPr marL="514350" indent="-514350">
              <a:buAutoNum type="arabicPeriod"/>
            </a:pPr>
            <a:r>
              <a:rPr lang="en-US" sz="3600" dirty="0" smtClean="0"/>
              <a:t>Out of School Discipline</a:t>
            </a:r>
          </a:p>
          <a:p>
            <a:pPr marL="514350" indent="-514350">
              <a:buAutoNum type="arabicPeriod"/>
            </a:pPr>
            <a:r>
              <a:rPr lang="en-US" sz="3600" dirty="0" smtClean="0"/>
              <a:t>Referral to law enforcement, court fee, fine</a:t>
            </a:r>
          </a:p>
          <a:p>
            <a:pPr marL="514350" indent="-514350">
              <a:buAutoNum type="arabicPeriod"/>
            </a:pPr>
            <a:r>
              <a:rPr lang="en-US" sz="3600" dirty="0" smtClean="0"/>
              <a:t>In school suspension, privileges removed</a:t>
            </a:r>
            <a:endParaRPr lang="en-US" sz="3600" dirty="0"/>
          </a:p>
          <a:p>
            <a:pPr marL="514350" indent="-514350">
              <a:buAutoNum type="arabicPeriod"/>
            </a:pPr>
            <a:r>
              <a:rPr lang="en-US" sz="3600" dirty="0" smtClean="0"/>
              <a:t>Out of School Suspension</a:t>
            </a:r>
          </a:p>
          <a:p>
            <a:pPr marL="514350" indent="-514350">
              <a:buAutoNum type="arabicPeriod"/>
            </a:pPr>
            <a:r>
              <a:rPr lang="en-US" sz="3600" dirty="0" smtClean="0"/>
              <a:t>Spend time in detention</a:t>
            </a:r>
          </a:p>
          <a:p>
            <a:pPr marL="514350" indent="-514350">
              <a:buAutoNum type="arabicPeriod"/>
            </a:pPr>
            <a:r>
              <a:rPr lang="en-US" sz="3600" dirty="0" smtClean="0"/>
              <a:t>Be shamed in front of class by teacher</a:t>
            </a:r>
          </a:p>
          <a:p>
            <a:endParaRPr lang="en-US" sz="3600" dirty="0">
              <a:solidFill>
                <a:srgbClr val="000000"/>
              </a:solidFill>
              <a:latin typeface="Century Gothic"/>
              <a:cs typeface="Century Gothic"/>
            </a:endParaRPr>
          </a:p>
        </p:txBody>
      </p:sp>
      <p:sp>
        <p:nvSpPr>
          <p:cNvPr id="3" name="TextBox 2"/>
          <p:cNvSpPr txBox="1"/>
          <p:nvPr/>
        </p:nvSpPr>
        <p:spPr>
          <a:xfrm>
            <a:off x="323558" y="302337"/>
            <a:ext cx="8363242"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Traditional Discipline</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156822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59" y="971406"/>
            <a:ext cx="8481228" cy="5632311"/>
          </a:xfrm>
          <a:prstGeom prst="rect">
            <a:avLst/>
          </a:prstGeom>
          <a:noFill/>
        </p:spPr>
        <p:txBody>
          <a:bodyPr wrap="square" rtlCol="0">
            <a:spAutoFit/>
          </a:bodyPr>
          <a:lstStyle/>
          <a:p>
            <a:pPr marL="514350" indent="-514350">
              <a:buAutoNum type="arabicPeriod"/>
            </a:pPr>
            <a:r>
              <a:rPr lang="en-US" sz="3600" dirty="0" smtClean="0"/>
              <a:t>Reflective behavioral journal, student safety plan</a:t>
            </a:r>
          </a:p>
          <a:p>
            <a:pPr marL="514350" indent="-514350">
              <a:buAutoNum type="arabicPeriod"/>
            </a:pPr>
            <a:r>
              <a:rPr lang="en-US" sz="3600" dirty="0" smtClean="0"/>
              <a:t>Return stolen items with apology and pay for replacement</a:t>
            </a:r>
          </a:p>
          <a:p>
            <a:pPr marL="514350" indent="-514350">
              <a:buAutoNum type="arabicPeriod"/>
            </a:pPr>
            <a:r>
              <a:rPr lang="en-US" sz="3600" dirty="0" smtClean="0"/>
              <a:t>Apologize to teacher and students with promise to behave positively</a:t>
            </a:r>
          </a:p>
          <a:p>
            <a:pPr marL="514350" indent="-514350">
              <a:buAutoNum type="arabicPeriod"/>
            </a:pPr>
            <a:r>
              <a:rPr lang="en-US" sz="3600" dirty="0" smtClean="0"/>
              <a:t>Clean, repair and restore damage</a:t>
            </a:r>
          </a:p>
          <a:p>
            <a:pPr marL="514350" indent="-514350">
              <a:buAutoNum type="arabicPeriod"/>
            </a:pPr>
            <a:r>
              <a:rPr lang="en-US" sz="3600" dirty="0" smtClean="0"/>
              <a:t>Letter of apology</a:t>
            </a:r>
          </a:p>
          <a:p>
            <a:pPr marL="514350" indent="-514350">
              <a:buAutoNum type="arabicPeriod"/>
            </a:pPr>
            <a:r>
              <a:rPr lang="en-US" sz="3600" dirty="0" smtClean="0"/>
              <a:t>Prepare speech about negotiation</a:t>
            </a:r>
          </a:p>
          <a:p>
            <a:endParaRPr lang="en-US" sz="3600" dirty="0">
              <a:solidFill>
                <a:srgbClr val="000000"/>
              </a:solidFill>
              <a:latin typeface="Century Gothic"/>
              <a:cs typeface="Century Gothic"/>
            </a:endParaRPr>
          </a:p>
        </p:txBody>
      </p:sp>
      <p:sp>
        <p:nvSpPr>
          <p:cNvPr id="3" name="TextBox 2"/>
          <p:cNvSpPr txBox="1"/>
          <p:nvPr/>
        </p:nvSpPr>
        <p:spPr>
          <a:xfrm>
            <a:off x="323558" y="302337"/>
            <a:ext cx="8363242" cy="507831"/>
          </a:xfrm>
          <a:prstGeom prst="rect">
            <a:avLst/>
          </a:prstGeom>
          <a:noFill/>
        </p:spPr>
        <p:txBody>
          <a:bodyPr wrap="square" rtlCol="0">
            <a:spAutoFit/>
          </a:bodyPr>
          <a:lstStyle/>
          <a:p>
            <a:pPr algn="ctr"/>
            <a:r>
              <a:rPr lang="en-US" sz="2700" b="1" dirty="0" smtClean="0">
                <a:solidFill>
                  <a:srgbClr val="000000"/>
                </a:solidFill>
                <a:latin typeface="Century Gothic"/>
                <a:cs typeface="Century Gothic"/>
              </a:rPr>
              <a:t>Restorative Justice</a:t>
            </a:r>
            <a:endParaRPr lang="en-US" sz="2700" b="1" dirty="0">
              <a:solidFill>
                <a:srgbClr val="000000"/>
              </a:solidFill>
              <a:latin typeface="Century Gothic"/>
              <a:cs typeface="Century Gothic"/>
            </a:endParaRPr>
          </a:p>
        </p:txBody>
      </p:sp>
    </p:spTree>
    <p:extLst>
      <p:ext uri="{BB962C8B-B14F-4D97-AF65-F5344CB8AC3E}">
        <p14:creationId xmlns:p14="http://schemas.microsoft.com/office/powerpoint/2010/main" val="33718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69186"/>
          </a:xfrm>
        </p:spPr>
        <p:txBody>
          <a:bodyPr>
            <a:normAutofit/>
          </a:bodyPr>
          <a:lstStyle/>
          <a:p>
            <a:r>
              <a:rPr lang="en-US" dirty="0" smtClean="0"/>
              <a:t>Reflection</a:t>
            </a:r>
            <a:br>
              <a:rPr lang="en-US" dirty="0" smtClean="0"/>
            </a:br>
            <a:r>
              <a:rPr lang="en-US" i="1" dirty="0" smtClean="0"/>
              <a:t>3 – 2 – 1  Protocol</a:t>
            </a:r>
            <a:endParaRPr lang="en-US" i="1" dirty="0"/>
          </a:p>
        </p:txBody>
      </p:sp>
      <p:sp>
        <p:nvSpPr>
          <p:cNvPr id="6" name="TextBox 5"/>
          <p:cNvSpPr txBox="1"/>
          <p:nvPr/>
        </p:nvSpPr>
        <p:spPr>
          <a:xfrm>
            <a:off x="1126676" y="2683788"/>
            <a:ext cx="6923936" cy="1938992"/>
          </a:xfrm>
          <a:prstGeom prst="rect">
            <a:avLst/>
          </a:prstGeom>
          <a:noFill/>
        </p:spPr>
        <p:txBody>
          <a:bodyPr wrap="square" rtlCol="0">
            <a:spAutoFit/>
          </a:bodyPr>
          <a:lstStyle/>
          <a:p>
            <a:pPr marL="285750" indent="-285750">
              <a:buFont typeface="Arial"/>
              <a:buChar char="•"/>
            </a:pPr>
            <a:r>
              <a:rPr lang="en-US" sz="4000" dirty="0" smtClean="0"/>
              <a:t>3 Things You Learned</a:t>
            </a:r>
          </a:p>
          <a:p>
            <a:pPr marL="285750" indent="-285750">
              <a:buFont typeface="Arial"/>
              <a:buChar char="•"/>
            </a:pPr>
            <a:r>
              <a:rPr lang="en-US" sz="4000" dirty="0" smtClean="0"/>
              <a:t>2 Interesting Things</a:t>
            </a:r>
          </a:p>
          <a:p>
            <a:pPr marL="285750" indent="-285750">
              <a:buFont typeface="Arial"/>
              <a:buChar char="•"/>
            </a:pPr>
            <a:r>
              <a:rPr lang="en-US" sz="4000" dirty="0" smtClean="0"/>
              <a:t>1 Question You Still Have</a:t>
            </a:r>
            <a:endParaRPr lang="en-US" sz="4000" dirty="0"/>
          </a:p>
        </p:txBody>
      </p:sp>
    </p:spTree>
    <p:extLst>
      <p:ext uri="{BB962C8B-B14F-4D97-AF65-F5344CB8AC3E}">
        <p14:creationId xmlns:p14="http://schemas.microsoft.com/office/powerpoint/2010/main" val="436345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7361</TotalTime>
  <Words>3474</Words>
  <Application>Microsoft Office PowerPoint</Application>
  <PresentationFormat>On-screen Show (4:3)</PresentationFormat>
  <Paragraphs>574</Paragraphs>
  <Slides>80</Slides>
  <Notes>34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80</vt:i4>
      </vt:variant>
    </vt:vector>
  </HeadingPairs>
  <TitlesOfParts>
    <vt:vector size="92" baseType="lpstr">
      <vt:lpstr>ＭＳ Ｐゴシック</vt:lpstr>
      <vt:lpstr>ＭＳ Ｐゴシック</vt:lpstr>
      <vt:lpstr>Apple Chancery</vt:lpstr>
      <vt:lpstr>Arial</vt:lpstr>
      <vt:lpstr>Calibri</vt:lpstr>
      <vt:lpstr>Century Gothic</vt:lpstr>
      <vt:lpstr>Georgia</vt:lpstr>
      <vt:lpstr>News Gothic MT</vt:lpstr>
      <vt:lpstr>Times New Roman</vt:lpstr>
      <vt:lpstr>Wingdings 2</vt:lpstr>
      <vt:lpstr>Office Theme</vt:lpstr>
      <vt:lpstr>Document</vt:lpstr>
      <vt:lpstr>   </vt:lpstr>
      <vt:lpstr>Inclusion</vt:lpstr>
      <vt:lpstr>EASEL</vt:lpstr>
      <vt:lpstr>EASEL</vt:lpstr>
      <vt:lpstr>PowerPoint Presentation</vt:lpstr>
      <vt:lpstr>EASEL</vt:lpstr>
      <vt:lpstr>EASEL SONG SPLOOSH</vt:lpstr>
      <vt:lpstr>EASEL NONJUDGMENTAL CRITIQUE</vt:lpstr>
      <vt:lpstr>EASEL NONJUDGMENTAL CRITIQUE</vt:lpstr>
      <vt:lpstr>EASEL REFLECTION- PERFORMERS</vt:lpstr>
      <vt:lpstr>EASEL REFLECTION- AUDIENCE</vt:lpstr>
      <vt:lpstr>English Learner Master Plan pg. 51</vt:lpstr>
      <vt:lpstr>PowerPoint Presentation</vt:lpstr>
      <vt:lpstr>PowerPoint Presentation</vt:lpstr>
      <vt:lpstr>Developing Content and Language Objectives and Guiding Questions</vt:lpstr>
      <vt:lpstr>What is the difference between content objective and language objectives? </vt:lpstr>
      <vt:lpstr>Checklist for Evaluating Content and Language Objectives  </vt:lpstr>
      <vt:lpstr>Developing Content Objectives</vt:lpstr>
      <vt:lpstr>Developing Language Objectives</vt:lpstr>
      <vt:lpstr>Developing Language Objectives</vt:lpstr>
      <vt:lpstr>A guiding question is the fundamental query that directs the search for understanding!</vt:lpstr>
      <vt:lpstr> Guiding Questions are succinct but demand a lot!                        ~Traver, R.  </vt:lpstr>
      <vt:lpstr>Comprehensive ELD</vt:lpstr>
      <vt:lpstr>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EASEL NONJUDGMENTAL CRITIQUE</vt:lpstr>
      <vt:lpstr>EASEL NONJUDGMENTAL CRITIQUE</vt:lpstr>
      <vt:lpstr>PowerPoint Presentation</vt:lpstr>
      <vt:lpstr>PowerPoint Presentation</vt:lpstr>
      <vt:lpstr>PowerPoint Presentation</vt:lpstr>
      <vt:lpstr>EASEL NONJUDGMENTAL CRITIQUE</vt:lpstr>
      <vt:lpstr>EASEL NONJUDGMENTAL CRITIQUE</vt:lpstr>
      <vt:lpstr>EASEL REFLECTION- PERFORMERS</vt:lpstr>
      <vt:lpstr>EASEL REFLECTION- AUDIENCE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EASEL NONJUDGMENTAL CRITIQUE</vt:lpstr>
      <vt:lpstr>EASEL NONJUDGMENTAL CRITIQUE</vt:lpstr>
      <vt:lpstr>EASEL REFLECTION- PERFORMERS</vt:lpstr>
      <vt:lpstr>EASEL REFLECTION- AUDIENCE</vt:lpstr>
      <vt:lpstr>PowerPoint Presentation</vt:lpstr>
      <vt:lpstr>PowerPoint Presentation</vt:lpstr>
      <vt:lpstr>PowerPoint Presentation</vt:lpstr>
      <vt:lpstr>EASEL NONJUDGMENTAL CRITIQUE</vt:lpstr>
      <vt:lpstr>EASEL NONJUDGMENTAL CRITIQUE</vt:lpstr>
      <vt:lpstr>EASEL REFLECTION- PERFORMERS</vt:lpstr>
      <vt:lpstr>EASEL REFLECTION- AUDIENCE</vt:lpstr>
      <vt:lpstr>PowerPoint Presentation</vt:lpstr>
      <vt:lpstr>Content Areas/or Grade Levels</vt:lpstr>
      <vt:lpstr>PowerPoint Presentation</vt:lpstr>
      <vt:lpstr>PowerPoint Presentation</vt:lpstr>
      <vt:lpstr>PowerPoint Presentation</vt:lpstr>
      <vt:lpstr>Entire Group</vt:lpstr>
      <vt:lpstr>Students are Resources to Tap Into, Not Just Behaviors to Manage.  </vt:lpstr>
      <vt:lpstr>EASEL NONJUDGMENTAL CRITIQUE</vt:lpstr>
      <vt:lpstr>EASEL NONJUDGMENTAL CRITIQUE</vt:lpstr>
      <vt:lpstr>PowerPoint Presentation</vt:lpstr>
      <vt:lpstr>PowerPoint Presentation</vt:lpstr>
      <vt:lpstr>PowerPoint Presentation</vt:lpstr>
      <vt:lpstr>Reflection 3 – 2 – 1  Protocol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Ana Guzman</dc:creator>
  <cp:lastModifiedBy>Polito-Shuffer, Robin</cp:lastModifiedBy>
  <cp:revision>165</cp:revision>
  <cp:lastPrinted>2015-06-24T18:36:12Z</cp:lastPrinted>
  <dcterms:created xsi:type="dcterms:W3CDTF">2015-06-18T17:36:12Z</dcterms:created>
  <dcterms:modified xsi:type="dcterms:W3CDTF">2016-06-03T21:59:17Z</dcterms:modified>
</cp:coreProperties>
</file>